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emf" ContentType="image/x-emf"/>
  <Default Extension="jpeg" ContentType="image/jpeg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5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33" r:id="rId2"/>
    <p:sldId id="297" r:id="rId3"/>
    <p:sldId id="298" r:id="rId4"/>
    <p:sldId id="257" r:id="rId5"/>
    <p:sldId id="334" r:id="rId6"/>
    <p:sldId id="258" r:id="rId7"/>
    <p:sldId id="363" r:id="rId8"/>
    <p:sldId id="259" r:id="rId9"/>
    <p:sldId id="365" r:id="rId10"/>
    <p:sldId id="262" r:id="rId11"/>
    <p:sldId id="336" r:id="rId12"/>
    <p:sldId id="264" r:id="rId13"/>
    <p:sldId id="364" r:id="rId14"/>
    <p:sldId id="366" r:id="rId15"/>
    <p:sldId id="268" r:id="rId16"/>
    <p:sldId id="372" r:id="rId17"/>
    <p:sldId id="373" r:id="rId18"/>
    <p:sldId id="368" r:id="rId19"/>
    <p:sldId id="376" r:id="rId20"/>
    <p:sldId id="369" r:id="rId21"/>
    <p:sldId id="377" r:id="rId22"/>
    <p:sldId id="370" r:id="rId23"/>
    <p:sldId id="378" r:id="rId24"/>
    <p:sldId id="371" r:id="rId25"/>
    <p:sldId id="374" r:id="rId26"/>
    <p:sldId id="375" r:id="rId27"/>
    <p:sldId id="299" r:id="rId28"/>
    <p:sldId id="340" r:id="rId29"/>
    <p:sldId id="341" r:id="rId30"/>
    <p:sldId id="342" r:id="rId31"/>
    <p:sldId id="343" r:id="rId32"/>
    <p:sldId id="337" r:id="rId33"/>
    <p:sldId id="303" r:id="rId34"/>
    <p:sldId id="305" r:id="rId35"/>
    <p:sldId id="344" r:id="rId36"/>
    <p:sldId id="350" r:id="rId37"/>
    <p:sldId id="345" r:id="rId38"/>
    <p:sldId id="346" r:id="rId39"/>
    <p:sldId id="347" r:id="rId40"/>
    <p:sldId id="348" r:id="rId41"/>
    <p:sldId id="349" r:id="rId42"/>
    <p:sldId id="306" r:id="rId43"/>
    <p:sldId id="309" r:id="rId44"/>
    <p:sldId id="310" r:id="rId45"/>
    <p:sldId id="311" r:id="rId46"/>
    <p:sldId id="312" r:id="rId47"/>
    <p:sldId id="351" r:id="rId48"/>
    <p:sldId id="318" r:id="rId49"/>
    <p:sldId id="320" r:id="rId50"/>
    <p:sldId id="360" r:id="rId51"/>
    <p:sldId id="356" r:id="rId52"/>
    <p:sldId id="359" r:id="rId53"/>
    <p:sldId id="354" r:id="rId54"/>
    <p:sldId id="324" r:id="rId55"/>
    <p:sldId id="325" r:id="rId56"/>
    <p:sldId id="281" r:id="rId57"/>
    <p:sldId id="328" r:id="rId58"/>
    <p:sldId id="330" r:id="rId59"/>
    <p:sldId id="331" r:id="rId60"/>
    <p:sldId id="36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85" autoAdjust="0"/>
    <p:restoredTop sz="94624" autoAdjust="0"/>
  </p:normalViewPr>
  <p:slideViewPr>
    <p:cSldViewPr snapToGrid="0">
      <p:cViewPr varScale="1">
        <p:scale>
          <a:sx n="10" d="100"/>
          <a:sy n="10" d="100"/>
        </p:scale>
        <p:origin x="168" y="22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3438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presProps" Target="presProps.xml"/><Relationship Id="rId68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69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38B53-31DE-4CAC-BD33-A7EB2951FE2A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EBDA3-C34F-42FF-B100-ECE9747A18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29783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xmlns="" id="{1A8056FC-8EB4-4D9A-8F48-A0A3C605DB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xmlns="" id="{B030F35B-5B93-47DA-819A-FD71AA53CE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 sz="2000">
                <a:latin typeface="Arial" panose="020B0604020202020204" pitchFamily="34" charset="0"/>
              </a:rPr>
              <a:t>Potentiate other CNS depressants: Alcohol, anti-histamines, analgesics, anti-convulsants, anti-psychotics, hypnotics, barbiturates, anaesthetics. </a:t>
            </a:r>
          </a:p>
          <a:p>
            <a:r>
              <a:rPr lang="en-AU" altLang="en-US" sz="2000">
                <a:latin typeface="Arial" panose="020B0604020202020204" pitchFamily="34" charset="0"/>
              </a:rPr>
              <a:t>Combination will lead to sedation and may lead to unconsciousness and death. 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xmlns="" id="{4A6E9E72-649C-4F3F-A887-CEF8F995F2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xmlns="" id="{C0A46A34-18F9-4493-B907-8D1750C683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 sz="1800">
                <a:latin typeface="Arial" panose="020B0604020202020204" pitchFamily="34" charset="0"/>
              </a:rPr>
              <a:t>* = Non benzodiazepine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xmlns="" id="{7FB7ED62-E632-4645-92DE-52C9D67074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xmlns="" id="{E18E19AD-68C7-42D8-80A7-C1D9E1E27C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 sz="2000">
                <a:latin typeface="Arial" panose="020B0604020202020204" pitchFamily="34" charset="0"/>
              </a:rPr>
              <a:t>* Non benzodiazepine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26">
            <a:extLst>
              <a:ext uri="{FF2B5EF4-FFF2-40B4-BE49-F238E27FC236}">
                <a16:creationId xmlns:a16="http://schemas.microsoft.com/office/drawing/2014/main" xmlns="" id="{1030FC7D-1A96-4F63-9921-2B377388FE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1027">
            <a:extLst>
              <a:ext uri="{FF2B5EF4-FFF2-40B4-BE49-F238E27FC236}">
                <a16:creationId xmlns:a16="http://schemas.microsoft.com/office/drawing/2014/main" xmlns="" id="{D8917AE0-69E6-49C3-A5F1-9D79CC4A10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•"/>
            </a:pPr>
            <a:r>
              <a:rPr lang="en-AU" altLang="en-US" sz="2000">
                <a:latin typeface="Arial" panose="020B0604020202020204" pitchFamily="34" charset="0"/>
              </a:rPr>
              <a:t>Non benzodiazepine</a:t>
            </a:r>
          </a:p>
          <a:p>
            <a:pPr>
              <a:buFontTx/>
              <a:buChar char="•"/>
            </a:pPr>
            <a:endParaRPr lang="en-AU" altLang="en-US" sz="20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xmlns="" id="{D7144B7C-DA4D-4363-AEA7-07EF4D3178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solidFill>
            <a:srgbClr val="FFFFFF"/>
          </a:solidFill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xmlns="" id="{AE363C58-F6C0-4508-96EA-887DBD5365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290" tIns="47645" rIns="95290" bIns="47645"/>
          <a:lstStyle/>
          <a:p>
            <a:endParaRPr lang="en-AU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26">
            <a:extLst>
              <a:ext uri="{FF2B5EF4-FFF2-40B4-BE49-F238E27FC236}">
                <a16:creationId xmlns:a16="http://schemas.microsoft.com/office/drawing/2014/main" xmlns="" id="{7AD62A66-A09E-4EDC-938D-138BA224F9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1027">
            <a:extLst>
              <a:ext uri="{FF2B5EF4-FFF2-40B4-BE49-F238E27FC236}">
                <a16:creationId xmlns:a16="http://schemas.microsoft.com/office/drawing/2014/main" xmlns="" id="{E249C14E-C079-4D10-A491-85A7DD722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xmlns="" id="{06CDC66F-1207-4028-AFB7-B23FD453E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xmlns="" id="{72193AD3-B148-4F8E-A14C-6AE6140EDB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400">
                <a:latin typeface="Arial" panose="020B0604020202020204" pitchFamily="34" charset="0"/>
              </a:rPr>
              <a:t>Gradual improvement in 1 to 2 weeks, maximum effect in 4 to 6 weeks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24411B-BB1E-4401-B9D3-4C72397DD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0E794FB-0F0C-4D13-B934-7126B6BF5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36342E7-D5D3-41F0-AE51-7054569B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51FF-A82B-4823-88D0-8B0DEF7E2D6C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6B4D13-B262-4C2A-AD4E-4C29EEEAF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48D8CAC-A762-4509-82AF-8F817015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CD73-10B4-4049-962C-73479AD368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00587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1FD565-BFD8-460B-967E-2BF0D216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F4B3459-9598-4F42-9227-A1926803B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B12F7A5-C12B-4658-8D14-5799E47F6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51FF-A82B-4823-88D0-8B0DEF7E2D6C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165E81-449E-4C29-B490-564BD1A6F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BFE726-45DA-4E51-AAA6-FB002F24D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CD73-10B4-4049-962C-73479AD368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40686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4B21878-C9B8-4FA8-81BE-9A84ECED30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6E22C29-0C93-4C0D-BC6C-7D832E109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4CE979D-BFCA-4CC2-A721-0923A604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51FF-A82B-4823-88D0-8B0DEF7E2D6C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BB8FEC0-B33A-453A-A82F-4EE5BCF8F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9B40B85-666E-400E-8FD7-800A0379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CD73-10B4-4049-962C-73479AD368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6995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3252368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769947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11938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632FFB-EC4A-441B-B965-E9F2C8026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4182E6-DED1-4EA4-A7A4-4AE68F68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4CB4540-6FC0-418A-A8F1-F942000F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51FF-A82B-4823-88D0-8B0DEF7E2D6C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1FF7CF-513B-4E0D-B221-70123FABE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98A977-B231-4A95-8163-7AB90FF4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CD73-10B4-4049-962C-73479AD368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8018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496BF4-72FC-4C6A-8540-C5B606151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608268-01B3-45F0-ADFC-63F7F56A4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ED4097-F20F-43B6-B456-04B624F9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51FF-A82B-4823-88D0-8B0DEF7E2D6C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FA2938-77D5-427D-819D-13E78408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153437-EC2A-48E3-BAE1-E6132013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CD73-10B4-4049-962C-73479AD368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00937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32E1AB-D1AE-4354-9EF6-BF900A7D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8297B2F-9925-48E4-AB78-3DB2E34C80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AB87A0F-16D9-4186-A595-87273A9D4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1D902BF-87F4-4101-9FAF-38EFB0CDE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51FF-A82B-4823-88D0-8B0DEF7E2D6C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DE99857-374E-4175-AE4E-FCDAA5F8F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2EE527B-F2F5-4C5B-867E-58BC6E104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CD73-10B4-4049-962C-73479AD368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47898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BC7752-5F57-4425-A2DD-B082CA353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58BBCB4-5271-4F8F-915A-FD85C6C69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AEF317D-BC50-4AE9-8244-8F84AD923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AFEC0FF-E29E-4458-B3CA-E27A7600B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1994189-6D52-4F6A-A859-BB1E38907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9617502-42C9-48EF-BC5F-B93DD89AA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51FF-A82B-4823-88D0-8B0DEF7E2D6C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29DA91D-24F4-4265-A08A-DF595610B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20EC68D-FDB0-419C-9E0E-D260BA9B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CD73-10B4-4049-962C-73479AD368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04339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B75F3C-2658-475E-8035-46588321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F1A1D46-582A-4DD1-9289-CE045DBD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51FF-A82B-4823-88D0-8B0DEF7E2D6C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06B209-02B4-4227-9E53-CE9FEFC4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A9B36B2-CB6F-47D8-8584-6A431134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CD73-10B4-4049-962C-73479AD368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45820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A5BF816-2EBB-4248-A456-6F63BF97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51FF-A82B-4823-88D0-8B0DEF7E2D6C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6F44F1B-9CBD-4F2D-B011-A4E270FD9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2FC8B71-359E-4C7B-99DA-A0C5D48D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CD73-10B4-4049-962C-73479AD368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62815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FF8AA2-A318-43E3-9A8F-E71123345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A9F6AA-9AB2-48B9-86C3-36DD7E7BF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3C62FB5-6A2E-47FA-B14B-459F20AAA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5921FDA-1444-4995-809B-477077162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51FF-A82B-4823-88D0-8B0DEF7E2D6C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94FD63E-6A5F-4CF6-B4BA-6DA11C52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776C490-1BF3-4945-BF34-8D227BC8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CD73-10B4-4049-962C-73479AD368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46653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0DF694-EC03-47EC-9788-9B3DF66BF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E6F4F8-5064-4F23-947C-B27F70589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B8DAB11-6DEE-427C-86A9-9F14F4A01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802F8F9-4995-410F-9006-0EEA567B2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51FF-A82B-4823-88D0-8B0DEF7E2D6C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1D5C8EC-5395-4B5C-A820-896346D70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FD3DA45-B676-439B-9525-F31917EC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FCD73-10B4-4049-962C-73479AD368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221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9A0D021-A3CE-440C-8FAC-E9B122E22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703FA7F-7F84-43A4-9F71-98764B5BB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78CD3A8-3A98-4CEA-9415-368268B451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851FF-A82B-4823-88D0-8B0DEF7E2D6C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92AFCB-7666-4660-AE09-6000A1CD2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A54880-B413-49DC-A4E6-D102859C6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FCD73-10B4-4049-962C-73479AD368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0190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1887200" cy="327660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OLABISI ONABANJO  UNIVERSITY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FACULTY OF PHARMACY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SAGAMU CAMPUS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2800"/>
            <a:ext cx="12192000" cy="22860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Pcl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302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Pharmacotherapeutics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By</a:t>
            </a:r>
          </a:p>
          <a:p>
            <a:r>
              <a:rPr lang="en-US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 Uchenna IH Eze</a:t>
            </a:r>
          </a:p>
          <a:p>
            <a:r>
              <a:rPr lang="en-US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 TO </a:t>
            </a:r>
            <a:r>
              <a:rPr lang="en-US" b="1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Fajemirokun</a:t>
            </a:r>
            <a:endParaRPr lang="en-US" b="1" i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 Ajibade S. Saka</a:t>
            </a:r>
          </a:p>
          <a:p>
            <a:r>
              <a:rPr lang="en-US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 Winifred A Ojieabu</a:t>
            </a:r>
            <a:endParaRPr lang="en-US" b="1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http://www.oou-ng.com/ooulogogo.gif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064525" cy="900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47F28E-C950-4D3B-A988-577C3F269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79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Types (1)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159E45-A245-4AA1-B7E3-33AC8EE58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17" y="1204332"/>
            <a:ext cx="11807687" cy="5653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1.Idiopathic Parkinson's disease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--M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ost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common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type. </a:t>
            </a:r>
          </a:p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Causes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are not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known,</a:t>
            </a:r>
          </a:p>
          <a:p>
            <a:pPr marL="0" indent="0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Main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symptoms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Tremors, </a:t>
            </a:r>
          </a:p>
          <a:p>
            <a:pPr marL="0" indent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Rigidity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and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Slowness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movement.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579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47F28E-C950-4D3B-A988-577C3F269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79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Types (2)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159E45-A245-4AA1-B7E3-33AC8EE58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17" y="914400"/>
            <a:ext cx="12085983" cy="5943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.Vascular 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Parkinsonism: --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atypical forms of parkinsonism. </a:t>
            </a:r>
          </a:p>
          <a:p>
            <a:pPr marL="0" indent="0"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Likely 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causes </a:t>
            </a:r>
            <a:endParaRPr lang="en-US" sz="3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Hypertension 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Diabetes.</a:t>
            </a:r>
          </a:p>
          <a:p>
            <a:pPr marL="0" indent="0"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A stroke (cerebrovascular accident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),</a:t>
            </a:r>
          </a:p>
          <a:p>
            <a:pPr marL="0" indent="0"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Cardiac 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disease or carotid artery pathology (another form of stroke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). 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Symptoms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-Difficulty 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speaking, making facial expressions or swallowing. </a:t>
            </a:r>
          </a:p>
          <a:p>
            <a:pPr marL="0" indent="0">
              <a:buNone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Others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Problems 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with memory or confused thought, cognitive problems and incontinence. 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579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FC3217-71AF-4A02-971D-56093EA4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828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Types(3)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B52C2D-B172-4E0A-ADDC-2450E5A5C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17" y="736980"/>
            <a:ext cx="11820940" cy="60216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3.Inherited </a:t>
            </a:r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Parkinson's-  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Not 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directly inherited, some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people  (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5% of people) 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may have genes that increase the possibility of developing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Parkinson's particularly when 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combined with other factors, such as environmental toxins or viruses. </a:t>
            </a:r>
          </a:p>
          <a:p>
            <a:pPr marL="0" indent="0">
              <a:buNone/>
            </a:pPr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4.Drug Induced Parkinsonism: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•Antipsychotics: Chlorpromazine, Fluphenazine and Haloperidol </a:t>
            </a:r>
          </a:p>
          <a:p>
            <a:pPr marL="0" indent="0">
              <a:buNone/>
            </a:pP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•Antihypertensive like Reserpine </a:t>
            </a:r>
          </a:p>
          <a:p>
            <a:pPr marL="0" indent="0">
              <a:buNone/>
            </a:pP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•Antiemetics: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Metochlopramide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(Reglan) and Prochlorperazine (Compazine), </a:t>
            </a:r>
          </a:p>
          <a:p>
            <a:pPr marL="0" indent="0">
              <a:buNone/>
            </a:pP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•Most people will recover within months, and often within hours or days, of stopping the drug that caused the dopamine block. </a:t>
            </a:r>
          </a:p>
          <a:p>
            <a:pPr marL="0" indent="0">
              <a:buNone/>
            </a:pP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•Not associated with loss of nerve cells in the substantia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nigra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860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723332"/>
            <a:ext cx="11573300" cy="6134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232012" y="0"/>
            <a:ext cx="12424012" cy="6673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BF9BBF-C0B4-4FE7-9727-79C19F529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Classification of antiparkinsonian Drugs: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17AD13-25A7-430B-9AD7-82DD493DA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17" y="1378226"/>
            <a:ext cx="11940209" cy="5479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Times New Roman" pitchFamily="18" charset="0"/>
                <a:cs typeface="Times New Roman" pitchFamily="18" charset="0"/>
              </a:rPr>
              <a:t>Drugs acting on dopaminergic system: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–Dopamine precursors –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Levodopa (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l-dopa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)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–Peripheral decarboxylase inhibitors –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carbidopa and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benserazide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–MAO-B inhibitors –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Selegiline,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Rasagiline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–COMT inhibitors –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Entacapone, Tolcapone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–Dopaminergic agonists: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Bromocriptyne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 Ropinirole and Pramipexole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–Dopamine facilitator -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Amantadine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u="sng" dirty="0">
                <a:latin typeface="Times New Roman" pitchFamily="18" charset="0"/>
                <a:cs typeface="Times New Roman" pitchFamily="18" charset="0"/>
              </a:rPr>
              <a:t>•Drugs acting on cholinergic system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–Central anticholinergics –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Trihexyphenidyl (Benzhexol), Procyclidine, Biperiden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Antihistaminics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Orphenadrine, Promethazine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920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450376"/>
            <a:ext cx="11450472" cy="6237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F6342F-CAFC-40F2-A62E-520AFB92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18A8BB9-8D08-44D6-B063-8AE45F55C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642" y="1"/>
            <a:ext cx="11206716" cy="30196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93A2C45-B9CA-4526-93C6-10D274044306}"/>
              </a:ext>
            </a:extLst>
          </p:cNvPr>
          <p:cNvSpPr/>
          <p:nvPr/>
        </p:nvSpPr>
        <p:spPr>
          <a:xfrm>
            <a:off x="1041991" y="2828836"/>
            <a:ext cx="967562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9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900" b="0" i="0" u="none" strike="noStrike" baseline="0" dirty="0">
              <a:latin typeface="Arial" panose="020B0604020202020204" pitchFamily="34" charset="0"/>
            </a:endParaRPr>
          </a:p>
          <a:p>
            <a:r>
              <a:rPr lang="en-US" sz="4000" b="1" dirty="0">
                <a:latin typeface="Arial" panose="020B0604020202020204" pitchFamily="34" charset="0"/>
              </a:rPr>
              <a:t>The net result of all of these medications is the balancing out of the acetylcholine/dopamine balance and an improvement in movement </a:t>
            </a:r>
            <a:endParaRPr 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386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7623" t="4942" r="3359" b="45520"/>
          <a:stretch>
            <a:fillRect/>
          </a:stretch>
        </p:blipFill>
        <p:spPr bwMode="auto">
          <a:xfrm>
            <a:off x="0" y="-1"/>
            <a:ext cx="12191999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Patient Counseling 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7623" t="54117" r="3359" b="8140"/>
          <a:stretch>
            <a:fillRect/>
          </a:stretch>
        </p:blipFill>
        <p:spPr bwMode="auto">
          <a:xfrm>
            <a:off x="332509" y="1787236"/>
            <a:ext cx="11637818" cy="4849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C2CB26-58AA-44B2-A0A8-2D4A59D76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F8AFAA-9CA3-401F-86B9-44C2E396C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8283"/>
            <a:ext cx="12192000" cy="541868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1.AntiParkisonian and related Drugs</a:t>
            </a:r>
          </a:p>
          <a:p>
            <a:pPr algn="ctr"/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6600" dirty="0" err="1">
                <a:latin typeface="Times New Roman" pitchFamily="18" charset="0"/>
                <a:cs typeface="Times New Roman" pitchFamily="18" charset="0"/>
              </a:rPr>
              <a:t>Hypono</a:t>
            </a:r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 Sedative 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Drugs</a:t>
            </a:r>
          </a:p>
          <a:p>
            <a:pPr algn="ctr"/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By</a:t>
            </a:r>
          </a:p>
          <a:p>
            <a:pPr algn="ctr"/>
            <a:r>
              <a:rPr lang="en-US" sz="6600" b="1" i="1" dirty="0" smtClean="0">
                <a:latin typeface="Times New Roman" pitchFamily="18" charset="0"/>
                <a:cs typeface="Times New Roman" pitchFamily="18" charset="0"/>
              </a:rPr>
              <a:t>Dr </a:t>
            </a:r>
            <a:r>
              <a:rPr lang="en-US" sz="6600" b="1" i="1" dirty="0" err="1" smtClean="0">
                <a:latin typeface="Times New Roman" pitchFamily="18" charset="0"/>
                <a:cs typeface="Times New Roman" pitchFamily="18" charset="0"/>
              </a:rPr>
              <a:t>Uchenna</a:t>
            </a:r>
            <a:r>
              <a:rPr lang="en-US" sz="6600" b="1" i="1" dirty="0" smtClean="0">
                <a:latin typeface="Times New Roman" pitchFamily="18" charset="0"/>
                <a:cs typeface="Times New Roman" pitchFamily="18" charset="0"/>
              </a:rPr>
              <a:t> IH </a:t>
            </a:r>
            <a:r>
              <a:rPr lang="en-US" sz="6600" b="1" i="1" dirty="0" err="1" smtClean="0">
                <a:latin typeface="Times New Roman" pitchFamily="18" charset="0"/>
                <a:cs typeface="Times New Roman" pitchFamily="18" charset="0"/>
              </a:rPr>
              <a:t>Eze</a:t>
            </a:r>
            <a:endParaRPr lang="en-US" sz="6600" b="1" i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758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0432" b="33320"/>
          <a:stretch>
            <a:fillRect/>
          </a:stretch>
        </p:blipFill>
        <p:spPr bwMode="auto">
          <a:xfrm>
            <a:off x="0" y="249382"/>
            <a:ext cx="12192000" cy="660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Carbidopa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Levodopa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65111"/>
          <a:stretch>
            <a:fillRect/>
          </a:stretch>
        </p:blipFill>
        <p:spPr bwMode="auto">
          <a:xfrm>
            <a:off x="0" y="1593274"/>
            <a:ext cx="12192000" cy="5094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4974" t="1917" r="11704" b="51138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7311"/>
          </a:xfrm>
        </p:spPr>
        <p:txBody>
          <a:bodyPr/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Ropinirole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Pramiprexole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(contd.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4974" t="46797" r="11704" b="12963"/>
          <a:stretch>
            <a:fillRect/>
          </a:stretch>
        </p:blipFill>
        <p:spPr bwMode="auto">
          <a:xfrm>
            <a:off x="0" y="1440873"/>
            <a:ext cx="11817927" cy="5417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0332" t="3232" r="10989" b="62845"/>
          <a:stretch>
            <a:fillRect/>
          </a:stretch>
        </p:blipFill>
        <p:spPr bwMode="auto">
          <a:xfrm>
            <a:off x="443345" y="0"/>
            <a:ext cx="1174865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0332" t="37351" r="10989" b="34656"/>
          <a:stretch>
            <a:fillRect/>
          </a:stretch>
        </p:blipFill>
        <p:spPr bwMode="auto">
          <a:xfrm>
            <a:off x="443345" y="277091"/>
            <a:ext cx="11748655" cy="6345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0332" t="64996" r="10989" b="7475"/>
          <a:stretch>
            <a:fillRect/>
          </a:stretch>
        </p:blipFill>
        <p:spPr bwMode="auto">
          <a:xfrm>
            <a:off x="443345" y="346365"/>
            <a:ext cx="11748655" cy="651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75EF79-3C2D-4FB1-A6BF-9E7D375D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116ED6-B76A-4FF7-A463-541110B83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7200" dirty="0">
                <a:latin typeface="Times New Roman" pitchFamily="18" charset="0"/>
                <a:cs typeface="Times New Roman" pitchFamily="18" charset="0"/>
              </a:rPr>
              <a:t>Hypno-Sedative Drugs</a:t>
            </a:r>
          </a:p>
        </p:txBody>
      </p:sp>
    </p:spTree>
    <p:extLst>
      <p:ext uri="{BB962C8B-B14F-4D97-AF65-F5344CB8AC3E}">
        <p14:creationId xmlns:p14="http://schemas.microsoft.com/office/powerpoint/2010/main" xmlns="" val="307090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69" y="365125"/>
            <a:ext cx="11162731" cy="1325563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Definitions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364" y="1825625"/>
            <a:ext cx="11778018" cy="4861778"/>
          </a:xfrm>
        </p:spPr>
        <p:txBody>
          <a:bodyPr/>
          <a:lstStyle/>
          <a:p>
            <a:r>
              <a:rPr lang="en-US" sz="4000" b="1" dirty="0" err="1" smtClean="0">
                <a:latin typeface="Times New Roman" pitchFamily="18" charset="0"/>
                <a:cs typeface="Times New Roman" pitchFamily="18" charset="0"/>
              </a:rPr>
              <a:t>Anxiolytic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- A drug which reduces anxiety and causes calm and quietness in the patient</a:t>
            </a:r>
          </a:p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Sedative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- A drug that reduces activity and calms the patient.</a:t>
            </a:r>
          </a:p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Hypnotics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- A drug that causes drowsiness and facilitates the onset and maintenance of a state of sleep that resembles natural sleep.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Definitions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0764"/>
            <a:ext cx="12192000" cy="5597236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Anxiety ------   Drowsiness-------  Sleep ---- Anesthesia -----Coma ----</a:t>
            </a:r>
          </a:p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Death.</a:t>
            </a:r>
          </a:p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Difference between Sedatives and hypnotics = The dose</a:t>
            </a:r>
          </a:p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Lower Dose -Calming Effect</a:t>
            </a:r>
          </a:p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Higher Dose – Causes Sleep</a:t>
            </a:r>
          </a:p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Some newer medicines have separated the effects.</a:t>
            </a:r>
          </a:p>
          <a:p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E.g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Buspirone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- An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anxiolytic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without causing sedation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0057E-8C82-4C29-8012-265355A9D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D5AD1A-6EEA-40BC-A1A1-D76D6D76B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Antiparkinsonian and related Drugs</a:t>
            </a:r>
          </a:p>
        </p:txBody>
      </p:sp>
    </p:spTree>
    <p:extLst>
      <p:ext uri="{BB962C8B-B14F-4D97-AF65-F5344CB8AC3E}">
        <p14:creationId xmlns:p14="http://schemas.microsoft.com/office/powerpoint/2010/main" xmlns="" val="4000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Anxiety</a:t>
            </a:r>
            <a:endParaRPr lang="en-US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A normal adaptive response</a:t>
            </a:r>
          </a:p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It is a disorder if</a:t>
            </a:r>
          </a:p>
          <a:p>
            <a:pPr>
              <a:buNone/>
            </a:pP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-Its Chronic</a:t>
            </a:r>
          </a:p>
          <a:p>
            <a:pPr>
              <a:buNone/>
            </a:pP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-Disproportionate to the situation</a:t>
            </a:r>
          </a:p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Interferes with a persons concentration and ability to  do routine task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Anxiolytics /</a:t>
            </a:r>
            <a:r>
              <a:rPr lang="en-US" sz="5400" dirty="0" err="1" smtClean="0">
                <a:latin typeface="Times New Roman" pitchFamily="18" charset="0"/>
                <a:cs typeface="Times New Roman" pitchFamily="18" charset="0"/>
              </a:rPr>
              <a:t>Hypnotives</a:t>
            </a:r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 /Sedatives</a:t>
            </a:r>
            <a:endParaRPr lang="en-US" sz="5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955" y="1419367"/>
            <a:ext cx="11682484" cy="5172502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Benzodiazepines</a:t>
            </a:r>
          </a:p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Z Compounds' </a:t>
            </a:r>
            <a:r>
              <a:rPr lang="en-US" sz="4800" dirty="0" err="1" smtClean="0">
                <a:latin typeface="Times New Roman" pitchFamily="18" charset="0"/>
                <a:cs typeface="Times New Roman" pitchFamily="18" charset="0"/>
              </a:rPr>
              <a:t>e.g</a:t>
            </a: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800" dirty="0" err="1" smtClean="0">
                <a:latin typeface="Times New Roman" pitchFamily="18" charset="0"/>
                <a:cs typeface="Times New Roman" pitchFamily="18" charset="0"/>
              </a:rPr>
              <a:t>Zoldipem</a:t>
            </a:r>
            <a:endParaRPr lang="en-US" sz="4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Barbiturates  </a:t>
            </a:r>
            <a:r>
              <a:rPr lang="en-US" sz="4800" dirty="0" err="1" smtClean="0">
                <a:latin typeface="Times New Roman" pitchFamily="18" charset="0"/>
                <a:cs typeface="Times New Roman" pitchFamily="18" charset="0"/>
              </a:rPr>
              <a:t>e.g</a:t>
            </a: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 Phenobarbital</a:t>
            </a:r>
          </a:p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Choral Hydrate</a:t>
            </a:r>
          </a:p>
          <a:p>
            <a:r>
              <a:rPr lang="en-US" sz="4800" dirty="0" err="1" smtClean="0">
                <a:latin typeface="Times New Roman" pitchFamily="18" charset="0"/>
                <a:cs typeface="Times New Roman" pitchFamily="18" charset="0"/>
              </a:rPr>
              <a:t>Buspirone</a:t>
            </a:r>
            <a:endParaRPr lang="en-US" sz="4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Melatonin Congeners </a:t>
            </a:r>
            <a:r>
              <a:rPr lang="en-US" sz="4800" dirty="0" err="1" smtClean="0">
                <a:latin typeface="Times New Roman" pitchFamily="18" charset="0"/>
                <a:cs typeface="Times New Roman" pitchFamily="18" charset="0"/>
              </a:rPr>
              <a:t>e.g</a:t>
            </a: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800" dirty="0" err="1" smtClean="0">
                <a:latin typeface="Times New Roman" pitchFamily="18" charset="0"/>
                <a:cs typeface="Times New Roman" pitchFamily="18" charset="0"/>
              </a:rPr>
              <a:t>Ramelteons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USES</a:t>
            </a:r>
            <a:endParaRPr lang="en-US" sz="5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41946"/>
            <a:ext cx="12192000" cy="5616053"/>
          </a:xfrm>
        </p:spPr>
        <p:txBody>
          <a:bodyPr/>
          <a:lstStyle/>
          <a:p>
            <a:r>
              <a:rPr lang="en-AU" altLang="en-US" sz="4400" dirty="0" smtClean="0">
                <a:latin typeface="Times New Roman" pitchFamily="18" charset="0"/>
                <a:cs typeface="Times New Roman" pitchFamily="18" charset="0"/>
              </a:rPr>
              <a:t>Insomnia – induce sleep</a:t>
            </a:r>
          </a:p>
          <a:p>
            <a:r>
              <a:rPr lang="en-AU" altLang="en-US" sz="4400" dirty="0" smtClean="0">
                <a:latin typeface="Times New Roman" pitchFamily="18" charset="0"/>
                <a:cs typeface="Times New Roman" pitchFamily="18" charset="0"/>
              </a:rPr>
              <a:t>Anxiety: panic disorders, phobias, agitated psychosis</a:t>
            </a:r>
          </a:p>
          <a:p>
            <a:r>
              <a:rPr lang="en-AU" altLang="en-US" sz="4400" dirty="0" smtClean="0">
                <a:latin typeface="Times New Roman" pitchFamily="18" charset="0"/>
                <a:cs typeface="Times New Roman" pitchFamily="18" charset="0"/>
              </a:rPr>
              <a:t>Convulsions, seizures</a:t>
            </a:r>
          </a:p>
          <a:p>
            <a:r>
              <a:rPr lang="en-AU" altLang="en-US" sz="4400" dirty="0" smtClean="0">
                <a:latin typeface="Times New Roman" pitchFamily="18" charset="0"/>
                <a:cs typeface="Times New Roman" pitchFamily="18" charset="0"/>
              </a:rPr>
              <a:t>Muscle relaxant, relieve spasms</a:t>
            </a:r>
          </a:p>
          <a:p>
            <a:r>
              <a:rPr lang="en-AU" altLang="en-US" sz="4400" dirty="0" smtClean="0">
                <a:latin typeface="Times New Roman" pitchFamily="18" charset="0"/>
                <a:cs typeface="Times New Roman" pitchFamily="18" charset="0"/>
              </a:rPr>
              <a:t>Pre surgical operations, sedation for minor surgical procedures (twilight - </a:t>
            </a:r>
            <a:r>
              <a:rPr lang="en-AU" altLang="en-US" sz="4400" dirty="0" err="1" smtClean="0">
                <a:latin typeface="Times New Roman" pitchFamily="18" charset="0"/>
                <a:cs typeface="Times New Roman" pitchFamily="18" charset="0"/>
              </a:rPr>
              <a:t>amnestic</a:t>
            </a:r>
            <a:r>
              <a:rPr lang="en-AU" altLang="en-US" sz="4400" dirty="0" smtClean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r>
              <a:rPr lang="en-AU" altLang="en-US" sz="4400" dirty="0" smtClean="0">
                <a:latin typeface="Times New Roman" pitchFamily="18" charset="0"/>
                <a:cs typeface="Times New Roman" pitchFamily="18" charset="0"/>
              </a:rPr>
              <a:t>Sedation/anticonvulsant for alcohol withdrawal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A0A6F8-8C81-4D2B-84EA-BE38B3DEC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Anti-Anxiety &amp; Hypnotics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881869-B1ED-41D5-BE6A-5F23554DF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AU" altLang="en-US" b="1" u="sng" dirty="0">
                <a:latin typeface="Times New Roman" pitchFamily="18" charset="0"/>
                <a:cs typeface="Times New Roman" pitchFamily="18" charset="0"/>
              </a:rPr>
              <a:t>Anti-Anxiety---</a:t>
            </a: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Benzodiazepine e.g. Diazepam</a:t>
            </a:r>
          </a:p>
          <a:p>
            <a:pPr>
              <a:buFontTx/>
              <a:buNone/>
            </a:pP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Non Benzodiazepine e.g. Buspirone</a:t>
            </a:r>
          </a:p>
          <a:p>
            <a:pPr>
              <a:buFontTx/>
              <a:buNone/>
            </a:pPr>
            <a:endParaRPr lang="en-AU" altLang="en-US" b="1" u="sng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en-AU" altLang="en-US" b="1" u="sng" dirty="0">
                <a:latin typeface="Times New Roman" pitchFamily="18" charset="0"/>
                <a:cs typeface="Times New Roman" pitchFamily="18" charset="0"/>
              </a:rPr>
              <a:t>Hypnotics: Sedatives</a:t>
            </a:r>
          </a:p>
          <a:p>
            <a:pPr marL="0" indent="0">
              <a:buNone/>
            </a:pP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Benzodiazepine e.g. Temazepam</a:t>
            </a:r>
          </a:p>
          <a:p>
            <a:pPr marL="0" indent="0">
              <a:buNone/>
            </a:pP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Non Benzodiazepine e.g. Zopiclone</a:t>
            </a:r>
          </a:p>
          <a:p>
            <a:pPr>
              <a:buFontTx/>
              <a:buNone/>
            </a:pPr>
            <a:endParaRPr lang="en-AU" alt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77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7029D9-8146-4D33-8567-A8D62CF9E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6023"/>
          </a:xfrm>
        </p:spPr>
        <p:txBody>
          <a:bodyPr>
            <a:normAutofit fontScale="90000"/>
          </a:bodyPr>
          <a:lstStyle/>
          <a:p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Antidepressants for anxiety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50895924-7040-4C56-A2E4-1686E70667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333846043"/>
              </p:ext>
            </p:extLst>
          </p:nvPr>
        </p:nvGraphicFramePr>
        <p:xfrm>
          <a:off x="185530" y="901149"/>
          <a:ext cx="12006471" cy="5856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57">
                  <a:extLst>
                    <a:ext uri="{9D8B030D-6E8A-4147-A177-3AD203B41FA5}">
                      <a16:colId xmlns:a16="http://schemas.microsoft.com/office/drawing/2014/main" xmlns="" val="2080597891"/>
                    </a:ext>
                  </a:extLst>
                </a:gridCol>
                <a:gridCol w="4002157">
                  <a:extLst>
                    <a:ext uri="{9D8B030D-6E8A-4147-A177-3AD203B41FA5}">
                      <a16:colId xmlns:a16="http://schemas.microsoft.com/office/drawing/2014/main" xmlns="" val="2357286962"/>
                    </a:ext>
                  </a:extLst>
                </a:gridCol>
                <a:gridCol w="4002157">
                  <a:extLst>
                    <a:ext uri="{9D8B030D-6E8A-4147-A177-3AD203B41FA5}">
                      <a16:colId xmlns:a16="http://schemas.microsoft.com/office/drawing/2014/main" xmlns="" val="1890983814"/>
                    </a:ext>
                  </a:extLst>
                </a:gridCol>
              </a:tblGrid>
              <a:tr h="657502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63569186"/>
                  </a:ext>
                </a:extLst>
              </a:tr>
              <a:tr h="939288">
                <a:tc>
                  <a:txBody>
                    <a:bodyPr/>
                    <a:lstStyle/>
                    <a:p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 (TCA) Tricyclic Antidepressants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Clomipramine (Anafranil, </a:t>
                      </a:r>
                      <a:r>
                        <a:rPr lang="en-AU" altLang="en-US" sz="1800" dirty="0" err="1">
                          <a:latin typeface="Arial" panose="020B0604020202020204" pitchFamily="34" charset="0"/>
                        </a:rPr>
                        <a:t>Clopram</a:t>
                      </a:r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AU" altLang="en-US" sz="1800" dirty="0" err="1">
                          <a:latin typeface="Arial" panose="020B0604020202020204" pitchFamily="34" charset="0"/>
                        </a:rPr>
                        <a:t>Placil</a:t>
                      </a:r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+mn-cs"/>
                        </a:rPr>
                        <a:t>OCD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6576444"/>
                  </a:ext>
                </a:extLst>
              </a:tr>
              <a:tr h="657502">
                <a:tc>
                  <a:txBody>
                    <a:bodyPr/>
                    <a:lstStyle/>
                    <a:p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Selective Serotonin Reuptake Inhibitor (SSR I)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Fluvoxamine( </a:t>
                      </a:r>
                      <a:r>
                        <a:rPr lang="en-AU" altLang="en-US" sz="1800" dirty="0" err="1">
                          <a:latin typeface="Arial" panose="020B0604020202020204" pitchFamily="34" charset="0"/>
                        </a:rPr>
                        <a:t>Faverin</a:t>
                      </a:r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, Luvox)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+mn-cs"/>
                        </a:rPr>
                        <a:t>OCD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0647165"/>
                  </a:ext>
                </a:extLst>
              </a:tr>
              <a:tr h="939288">
                <a:tc>
                  <a:txBody>
                    <a:bodyPr/>
                    <a:lstStyle/>
                    <a:p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(SSRI)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Paroxetine (</a:t>
                      </a:r>
                      <a:r>
                        <a:rPr lang="en-AU" altLang="en-US" sz="1800" dirty="0" err="1">
                          <a:latin typeface="Arial" panose="020B0604020202020204" pitchFamily="34" charset="0"/>
                        </a:rPr>
                        <a:t>Aropax</a:t>
                      </a:r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AU" altLang="en-US" sz="1800" dirty="0" err="1">
                          <a:latin typeface="Arial" panose="020B0604020202020204" pitchFamily="34" charset="0"/>
                        </a:rPr>
                        <a:t>Oxetine</a:t>
                      </a:r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AU" altLang="en-US" sz="1800" dirty="0" err="1">
                          <a:latin typeface="Arial" panose="020B0604020202020204" pitchFamily="34" charset="0"/>
                        </a:rPr>
                        <a:t>Paxtine</a:t>
                      </a:r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OCD, panic disorder, social phobia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0294825"/>
                  </a:ext>
                </a:extLst>
              </a:tr>
              <a:tr h="788878">
                <a:tc>
                  <a:txBody>
                    <a:bodyPr/>
                    <a:lstStyle/>
                    <a:p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(SSRI)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Fluoxetine (</a:t>
                      </a:r>
                      <a:r>
                        <a:rPr lang="en-AU" altLang="en-US" sz="1800" dirty="0" err="1">
                          <a:latin typeface="Arial" panose="020B0604020202020204" pitchFamily="34" charset="0"/>
                        </a:rPr>
                        <a:t>Auscap</a:t>
                      </a:r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AU" altLang="en-US" sz="1800" dirty="0" err="1">
                          <a:latin typeface="Arial" panose="020B0604020202020204" pitchFamily="34" charset="0"/>
                        </a:rPr>
                        <a:t>Fluohexal</a:t>
                      </a:r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AU" altLang="en-US" sz="1800" dirty="0" err="1">
                          <a:latin typeface="Arial" panose="020B0604020202020204" pitchFamily="34" charset="0"/>
                        </a:rPr>
                        <a:t>Lovan</a:t>
                      </a:r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AU" altLang="en-US" sz="1800" b="1" dirty="0">
                          <a:latin typeface="Arial" panose="020B0604020202020204" pitchFamily="34" charset="0"/>
                        </a:rPr>
                        <a:t>Prozac</a:t>
                      </a:r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AU" altLang="en-US" sz="1800" dirty="0" err="1">
                          <a:latin typeface="Arial" panose="020B0604020202020204" pitchFamily="34" charset="0"/>
                        </a:rPr>
                        <a:t>Zactin</a:t>
                      </a:r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+mn-cs"/>
                        </a:rPr>
                        <a:t>OCD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086695"/>
                  </a:ext>
                </a:extLst>
              </a:tr>
              <a:tr h="657502">
                <a:tc>
                  <a:txBody>
                    <a:bodyPr/>
                    <a:lstStyle/>
                    <a:p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(SSRI)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Sertraline (Zoloft)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+mn-cs"/>
                        </a:rPr>
                        <a:t>OCD,</a:t>
                      </a: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panic dis, PTSD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97965322"/>
                  </a:ext>
                </a:extLst>
              </a:tr>
              <a:tr h="1084979">
                <a:tc>
                  <a:txBody>
                    <a:bodyPr/>
                    <a:lstStyle/>
                    <a:p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(SNRI)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Venlafaxine (</a:t>
                      </a:r>
                      <a:r>
                        <a:rPr lang="en-AU" altLang="en-US" sz="1800" dirty="0" err="1">
                          <a:latin typeface="Arial" panose="020B0604020202020204" pitchFamily="34" charset="0"/>
                        </a:rPr>
                        <a:t>Efexor</a:t>
                      </a:r>
                      <a:r>
                        <a:rPr lang="en-AU" altLang="en-US" sz="1800" dirty="0">
                          <a:latin typeface="Arial" panose="020B0604020202020204" pitchFamily="34" charset="0"/>
                        </a:rPr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AU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82530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26592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6000" dirty="0" smtClean="0">
                <a:latin typeface="Times New Roman" pitchFamily="18" charset="0"/>
                <a:cs typeface="Times New Roman" pitchFamily="18" charset="0"/>
              </a:rPr>
              <a:t>Benzodiazepines(1)</a:t>
            </a:r>
            <a:endParaRPr lang="en-US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It is the portion of a structure composed of a the benzene ring (A) and diazipine Ring (B)</a:t>
            </a:r>
          </a:p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MODE OF ACTION</a:t>
            </a:r>
            <a:br>
              <a:rPr lang="en-US" sz="4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Benzodiazepines binds to </a:t>
            </a:r>
            <a:r>
              <a:rPr lang="en-US" sz="4800" dirty="0" err="1" smtClean="0">
                <a:latin typeface="Times New Roman" pitchFamily="18" charset="0"/>
                <a:cs typeface="Times New Roman" pitchFamily="18" charset="0"/>
              </a:rPr>
              <a:t>GABAa</a:t>
            </a: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 receptors ---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>
            <a:extLst>
              <a:ext uri="{FF2B5EF4-FFF2-40B4-BE49-F238E27FC236}">
                <a16:creationId xmlns:a16="http://schemas.microsoft.com/office/drawing/2014/main" xmlns="" id="{E4404D0A-FFBB-4F8B-BFC0-17BF16E27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en-US" sz="4800" dirty="0">
                <a:latin typeface="Times New Roman" pitchFamily="18" charset="0"/>
                <a:cs typeface="Times New Roman" pitchFamily="18" charset="0"/>
              </a:rPr>
              <a:t>Benzodiazepines: Action</a:t>
            </a:r>
          </a:p>
        </p:txBody>
      </p:sp>
      <p:sp>
        <p:nvSpPr>
          <p:cNvPr id="21507" name="Rectangle 5">
            <a:extLst>
              <a:ext uri="{FF2B5EF4-FFF2-40B4-BE49-F238E27FC236}">
                <a16:creationId xmlns:a16="http://schemas.microsoft.com/office/drawing/2014/main" xmlns="" id="{E1796AD0-96ED-4A76-B06A-BA54D4B3536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0" y="1360449"/>
            <a:ext cx="7538224" cy="5497551"/>
          </a:xfrm>
        </p:spPr>
        <p:txBody>
          <a:bodyPr>
            <a:normAutofit/>
          </a:bodyPr>
          <a:lstStyle/>
          <a:p>
            <a:r>
              <a:rPr lang="en-AU" altLang="en-US" sz="4000" dirty="0">
                <a:latin typeface="Times New Roman" pitchFamily="18" charset="0"/>
                <a:cs typeface="Times New Roman" pitchFamily="18" charset="0"/>
              </a:rPr>
              <a:t>CNS depressant</a:t>
            </a:r>
          </a:p>
          <a:p>
            <a:endParaRPr lang="en-AU" altLang="en-US" sz="4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altLang="en-US" sz="4000" dirty="0">
                <a:latin typeface="Times New Roman" pitchFamily="18" charset="0"/>
                <a:cs typeface="Times New Roman" pitchFamily="18" charset="0"/>
              </a:rPr>
              <a:t>Enhance the effect of GABA.</a:t>
            </a:r>
          </a:p>
          <a:p>
            <a:endParaRPr lang="en-AU" altLang="en-US" sz="4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altLang="en-US" sz="4000" dirty="0">
                <a:latin typeface="Times New Roman" pitchFamily="18" charset="0"/>
                <a:cs typeface="Times New Roman" pitchFamily="18" charset="0"/>
              </a:rPr>
              <a:t>GABA is a neurotransmitter that inhibits neuronal activity i.e. reduces the firing rate of neurones. </a:t>
            </a:r>
          </a:p>
        </p:txBody>
      </p:sp>
      <p:pic>
        <p:nvPicPr>
          <p:cNvPr id="21508" name="Picture 6" descr="benzo">
            <a:extLst>
              <a:ext uri="{FF2B5EF4-FFF2-40B4-BE49-F238E27FC236}">
                <a16:creationId xmlns:a16="http://schemas.microsoft.com/office/drawing/2014/main" xmlns="" id="{293AAB0F-A7EA-4C38-9B34-8347E3EE9FF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7672039" y="579863"/>
            <a:ext cx="4148254" cy="6278137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Pharmacological Actions</a:t>
            </a:r>
            <a:endParaRPr lang="en-US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5719"/>
            <a:ext cx="12192000" cy="5281684"/>
          </a:xfrm>
        </p:spPr>
        <p:txBody>
          <a:bodyPr>
            <a:noAutofit/>
          </a:bodyPr>
          <a:lstStyle/>
          <a:p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Reduction of anxiety and aggression</a:t>
            </a:r>
          </a:p>
          <a:p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Induction of sleep</a:t>
            </a:r>
          </a:p>
          <a:p>
            <a:r>
              <a:rPr lang="en-US" sz="4400" dirty="0" err="1" smtClean="0">
                <a:latin typeface="Times New Roman" pitchFamily="18" charset="0"/>
                <a:cs typeface="Times New Roman" pitchFamily="18" charset="0"/>
              </a:rPr>
              <a:t>Anterograde</a:t>
            </a: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 amnesia</a:t>
            </a:r>
          </a:p>
          <a:p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Anticonvulsant effect</a:t>
            </a:r>
          </a:p>
          <a:p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Reduction of muscle tone and coordination</a:t>
            </a:r>
          </a:p>
          <a:p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Effect on Respiration</a:t>
            </a:r>
          </a:p>
          <a:p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Effect on CVS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Reduction of anxiety and aggression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78173"/>
            <a:ext cx="12192000" cy="5544300"/>
          </a:xfrm>
        </p:spPr>
        <p:txBody>
          <a:bodyPr>
            <a:normAutofit/>
          </a:bodyPr>
          <a:lstStyle/>
          <a:p>
            <a:r>
              <a:rPr lang="en-US" altLang="en-US" sz="5400" dirty="0" smtClean="0">
                <a:latin typeface="Times New Roman" pitchFamily="18" charset="0"/>
                <a:cs typeface="Times New Roman" pitchFamily="18" charset="0"/>
              </a:rPr>
              <a:t>ALL Benzodiazepines show </a:t>
            </a:r>
            <a:r>
              <a:rPr lang="en-US" altLang="en-US" sz="5400" dirty="0" err="1" smtClean="0">
                <a:latin typeface="Times New Roman" pitchFamily="18" charset="0"/>
                <a:cs typeface="Times New Roman" pitchFamily="18" charset="0"/>
              </a:rPr>
              <a:t>anxiolytic</a:t>
            </a:r>
            <a:r>
              <a:rPr lang="en-US" altLang="en-US" sz="5400" dirty="0" smtClean="0">
                <a:latin typeface="Times New Roman" pitchFamily="18" charset="0"/>
                <a:cs typeface="Times New Roman" pitchFamily="18" charset="0"/>
              </a:rPr>
              <a:t> effects</a:t>
            </a:r>
          </a:p>
          <a:p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Causes Parabolic hyperexcitabilty – Talkativeness, aggressiveness and anti social acts</a:t>
            </a:r>
            <a:endParaRPr lang="en-US" sz="5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6700" dirty="0" smtClean="0">
                <a:latin typeface="Times New Roman" pitchFamily="18" charset="0"/>
                <a:cs typeface="Times New Roman" pitchFamily="18" charset="0"/>
              </a:rPr>
              <a:t>Induction of sleep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Reduces Sleep latency, Increases sleep time, Reduced number of awakenings after onset of sleep, Improve overall quality of sleep</a:t>
            </a:r>
          </a:p>
          <a:p>
            <a:pPr algn="just"/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Alters Sleep architecture (reduces rapid eye movement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EA56F4-4F7D-4FEE-9F3E-196751401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 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073B2B-033A-4804-9E7F-4B21BF109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0846"/>
            <a:ext cx="12192000" cy="5667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Parkinsonism is a progressive neurological disorder of muscle movement as a clinical syndrome consisting of 4 cardinal features: </a:t>
            </a:r>
          </a:p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1) resting tremor (which usually disappears during voluntary movement) </a:t>
            </a:r>
          </a:p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2)muscular rigidity </a:t>
            </a:r>
          </a:p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3)bradykinesia (slowness of movement) and, in extreme cases, a loss of physical movement (akinesia) </a:t>
            </a:r>
          </a:p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4)impairment of postural balance leading to disturbances of gait and falling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914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7514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Others</a:t>
            </a:r>
            <a:endParaRPr lang="en-US" sz="5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5943600"/>
          </a:xfrm>
        </p:spPr>
        <p:txBody>
          <a:bodyPr>
            <a:normAutofit/>
          </a:bodyPr>
          <a:lstStyle/>
          <a:p>
            <a:r>
              <a:rPr lang="en-US" sz="3600" b="1" dirty="0" err="1" smtClean="0">
                <a:latin typeface="Times New Roman" pitchFamily="18" charset="0"/>
                <a:cs typeface="Times New Roman" pitchFamily="18" charset="0"/>
              </a:rPr>
              <a:t>Anterograde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amnesia</a:t>
            </a: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Performing minor surgeries  without leaving unpleasant memories</a:t>
            </a:r>
          </a:p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Anticonvulsant effect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in animal test. </a:t>
            </a:r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E,g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Cloazepam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antiepileptic effects, Diazepam  in acute seizures)</a:t>
            </a:r>
          </a:p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Reduction of muscle tone and coordination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by a central action on </a:t>
            </a:r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GABAa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receptors on the spinal cord</a:t>
            </a:r>
          </a:p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Effect on CVS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Decrease in blood pressure and increase in Heart Rate in preanasthetic doses.(</a:t>
            </a:r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Midazolam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via reduced peripheral resistance  ; Diazepam via negative </a:t>
            </a:r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ionotropic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effect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Effect on Respiration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527" y="1205344"/>
            <a:ext cx="11956473" cy="5403273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Decrease hypoxic respiratory drive and causes respiratory acidosis</a:t>
            </a:r>
          </a:p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Can only affect respiration in children and individuals with impaired hepatic function  alcoholics</a:t>
            </a:r>
          </a:p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Need respiratory support in </a:t>
            </a:r>
            <a:r>
              <a:rPr lang="en-US" sz="4800" dirty="0" err="1" smtClean="0">
                <a:latin typeface="Times New Roman" pitchFamily="18" charset="0"/>
                <a:cs typeface="Times New Roman" pitchFamily="18" charset="0"/>
              </a:rPr>
              <a:t>toxcity</a:t>
            </a: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800" dirty="0" err="1" smtClean="0">
                <a:latin typeface="Times New Roman" pitchFamily="18" charset="0"/>
                <a:cs typeface="Times New Roman" pitchFamily="18" charset="0"/>
              </a:rPr>
              <a:t>e.g</a:t>
            </a: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 if taken with another CNS depressant  such as alcohol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932DC6-6789-4647-9DAF-90C43DF5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 smtClean="0">
                <a:latin typeface="Times New Roman" pitchFamily="18" charset="0"/>
                <a:cs typeface="Times New Roman" pitchFamily="18" charset="0"/>
              </a:rPr>
              <a:t>Uses of Benzodiazepines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715E05-6924-4CA5-B142-4C2DE516C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4650"/>
            <a:ext cx="12192000" cy="5643349"/>
          </a:xfrm>
        </p:spPr>
        <p:txBody>
          <a:bodyPr>
            <a:normAutofit/>
          </a:bodyPr>
          <a:lstStyle/>
          <a:p>
            <a:r>
              <a:rPr lang="en-US" altLang="en-US" sz="3200" dirty="0">
                <a:latin typeface="Times New Roman" pitchFamily="18" charset="0"/>
                <a:cs typeface="Times New Roman" pitchFamily="18" charset="0"/>
              </a:rPr>
              <a:t>Used mostly in primary care rather than psychiatry.</a:t>
            </a:r>
          </a:p>
          <a:p>
            <a:r>
              <a:rPr lang="en-US" altLang="en-US" sz="3200" dirty="0">
                <a:latin typeface="Times New Roman" pitchFamily="18" charset="0"/>
                <a:cs typeface="Times New Roman" pitchFamily="18" charset="0"/>
              </a:rPr>
              <a:t>Often prescribed for problems that are more effectively managed with non-drug therapies.</a:t>
            </a:r>
          </a:p>
          <a:p>
            <a:r>
              <a:rPr lang="en-US" altLang="en-US" sz="3200" dirty="0">
                <a:latin typeface="Times New Roman" pitchFamily="18" charset="0"/>
                <a:cs typeface="Times New Roman" pitchFamily="18" charset="0"/>
              </a:rPr>
              <a:t>Temazepam in 10 most frequently prescribed up until 2001.  </a:t>
            </a:r>
          </a:p>
          <a:p>
            <a:r>
              <a:rPr lang="en-US" altLang="en-US" sz="3200" dirty="0">
                <a:latin typeface="Times New Roman" pitchFamily="18" charset="0"/>
                <a:cs typeface="Times New Roman" pitchFamily="18" charset="0"/>
              </a:rPr>
              <a:t>Should not be 1st line therapy in mental health &amp; sleep management.</a:t>
            </a:r>
          </a:p>
          <a:p>
            <a:r>
              <a:rPr lang="en-US" altLang="en-US" sz="3200" dirty="0">
                <a:latin typeface="Times New Roman" pitchFamily="18" charset="0"/>
                <a:cs typeface="Times New Roman" pitchFamily="18" charset="0"/>
              </a:rPr>
              <a:t>Limit use to less than 2 weeks.</a:t>
            </a:r>
          </a:p>
          <a:p>
            <a:r>
              <a:rPr lang="en-US" altLang="en-US" sz="3200" dirty="0">
                <a:latin typeface="Times New Roman" pitchFamily="18" charset="0"/>
                <a:cs typeface="Times New Roman" pitchFamily="18" charset="0"/>
              </a:rPr>
              <a:t>Only benefit of continued use is avoiding withdrawal effects (NPS, 1999).</a:t>
            </a:r>
          </a:p>
          <a:p>
            <a:r>
              <a:rPr lang="en-US" altLang="en-US" sz="3200" dirty="0">
                <a:latin typeface="Times New Roman" pitchFamily="18" charset="0"/>
                <a:cs typeface="Times New Roman" pitchFamily="18" charset="0"/>
              </a:rPr>
              <a:t>All equally effective but differ in metabolism, speed of onset &amp; half life </a:t>
            </a: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044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817" name="Group 65">
            <a:extLst>
              <a:ext uri="{FF2B5EF4-FFF2-40B4-BE49-F238E27FC236}">
                <a16:creationId xmlns:a16="http://schemas.microsoft.com/office/drawing/2014/main" xmlns="" id="{03093799-6D1C-4506-8D2A-126011CF1D2A}"/>
              </a:ext>
            </a:extLst>
          </p:cNvPr>
          <p:cNvGraphicFramePr>
            <a:graphicFrameLocks noGrp="1"/>
          </p:cNvGraphicFramePr>
          <p:nvPr>
            <p:ph type="tbl" idx="1"/>
          </p:nvPr>
        </p:nvGraphicFramePr>
        <p:xfrm>
          <a:off x="1828800" y="304800"/>
          <a:ext cx="8839200" cy="6364288"/>
        </p:xfrm>
        <a:graphic>
          <a:graphicData uri="http://schemas.openxmlformats.org/drawingml/2006/table">
            <a:tbl>
              <a:tblPr/>
              <a:tblGrid>
                <a:gridCol w="3187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51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816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71BE7"/>
                          </a:solidFill>
                          <a:effectLst/>
                          <a:latin typeface="Arial" charset="0"/>
                        </a:rPr>
                        <a:t>Indications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471BE7"/>
                          </a:solidFill>
                          <a:effectLst/>
                          <a:latin typeface="Arial" charset="0"/>
                        </a:rPr>
                        <a:t>Drug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61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Anxiolytic</a:t>
                      </a:r>
                      <a:endParaRPr kumimoji="0" lang="en-AU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Diazepam, Alprazolam, Bromazepam, Lorazepam, Oxazepam, Buspirone*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816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Muscle relaxant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Diazepam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816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Pre-med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Diazepam, Lorazepam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816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Alcohol withdrawal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Diazepam, Oxazepam,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816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Panic disorder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Alprazolam, Clonazepam.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4489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Anti-convulsant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Clobazam, Clonazepam, Diazepam, Lorazepam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4569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Hypnotic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Flunitrazepam, Nitrazepam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Temazepam, Zolpidem, Zopiclone*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xmlns="" id="{EF180EDD-0981-462D-B600-11D1DE4785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Dose Equivalents</a:t>
            </a:r>
          </a:p>
        </p:txBody>
      </p:sp>
      <p:graphicFrame>
        <p:nvGraphicFramePr>
          <p:cNvPr id="81069" name="Group 173">
            <a:extLst>
              <a:ext uri="{FF2B5EF4-FFF2-40B4-BE49-F238E27FC236}">
                <a16:creationId xmlns:a16="http://schemas.microsoft.com/office/drawing/2014/main" xmlns="" id="{F1A31670-4B4A-490C-8465-9B65A0CDAC8E}"/>
              </a:ext>
            </a:extLst>
          </p:cNvPr>
          <p:cNvGraphicFramePr>
            <a:graphicFrameLocks noGrp="1"/>
          </p:cNvGraphicFramePr>
          <p:nvPr>
            <p:ph type="tbl" idx="1"/>
          </p:nvPr>
        </p:nvGraphicFramePr>
        <p:xfrm>
          <a:off x="1676400" y="762000"/>
          <a:ext cx="8839200" cy="585202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009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Drug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Daily range mg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Equiv 5mg diazepam.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Duration (½ life)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1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alprazolam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– 4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0.5 - 1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Short/Intermediate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1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bromazepam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 – 9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 – 6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Short/Intermediate</a:t>
                      </a:r>
                      <a:endParaRPr kumimoji="0" lang="en-A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1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clobazam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 – 80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Intermediate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1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clonazepam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 – 8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Intermediate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1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diazepam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 – 20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Long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61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flunitrazepam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0.5 – 2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– 2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Intermediate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61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lorazepam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– 4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Short/Intermediate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961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nitrazepam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 – 20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 – 10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Intermediate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61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oxazepam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45 – 90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 – 30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Short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61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temazepam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– 30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10 - 20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Short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961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triazolam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0.125 - 0.25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0.25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Short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961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buspirone*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 – 30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Short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961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zopiclone*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3.75 - 7.5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Short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xmlns="" id="{2A6C452F-EDAB-43D9-A9E9-39F4AEAAD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762000"/>
          </a:xfrm>
        </p:spPr>
        <p:txBody>
          <a:bodyPr/>
          <a:lstStyle/>
          <a:p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Short Acting: 3 - 8 hrs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xmlns="" id="{70822F70-A265-4F04-9566-3673B3E2D6D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1600200"/>
            <a:ext cx="3810000" cy="4495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AU" altLang="en-US" dirty="0" err="1">
                <a:latin typeface="Times New Roman" pitchFamily="18" charset="0"/>
                <a:cs typeface="Times New Roman" pitchFamily="18" charset="0"/>
              </a:rPr>
              <a:t>Oxazepam</a:t>
            </a:r>
            <a:endParaRPr lang="en-AU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en-AU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AU" altLang="en-US" dirty="0" err="1">
                <a:latin typeface="Times New Roman" pitchFamily="18" charset="0"/>
                <a:cs typeface="Times New Roman" pitchFamily="18" charset="0"/>
              </a:rPr>
              <a:t>Temazepam</a:t>
            </a:r>
            <a:endParaRPr lang="en-AU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en-AU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AU" altLang="en-US" dirty="0" err="1">
                <a:latin typeface="Times New Roman" pitchFamily="18" charset="0"/>
                <a:cs typeface="Times New Roman" pitchFamily="18" charset="0"/>
              </a:rPr>
              <a:t>Triazolam</a:t>
            </a:r>
            <a:endParaRPr lang="en-AU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en-AU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AU" altLang="en-US" dirty="0" err="1">
                <a:latin typeface="Times New Roman" pitchFamily="18" charset="0"/>
                <a:cs typeface="Times New Roman" pitchFamily="18" charset="0"/>
              </a:rPr>
              <a:t>Buspirone</a:t>
            </a: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*</a:t>
            </a:r>
          </a:p>
          <a:p>
            <a:pPr>
              <a:lnSpc>
                <a:spcPct val="90000"/>
              </a:lnSpc>
            </a:pPr>
            <a:endParaRPr lang="en-AU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AU" altLang="en-US" dirty="0" err="1">
                <a:latin typeface="Times New Roman" pitchFamily="18" charset="0"/>
                <a:cs typeface="Times New Roman" pitchFamily="18" charset="0"/>
              </a:rPr>
              <a:t>Zopiclone</a:t>
            </a: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pic>
        <p:nvPicPr>
          <p:cNvPr id="15364" name="Picture 5">
            <a:extLst>
              <a:ext uri="{FF2B5EF4-FFF2-40B4-BE49-F238E27FC236}">
                <a16:creationId xmlns:a16="http://schemas.microsoft.com/office/drawing/2014/main" xmlns="" id="{2A5296AF-EDA8-46D0-8C9D-F108A63FFCC1}"/>
              </a:ext>
            </a:extLst>
          </p:cNvPr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257800" y="1524001"/>
            <a:ext cx="4648200" cy="41560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xmlns="" id="{484DEFF6-F0E8-4F53-9B1F-7466110EA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Intermediate Acting: 10 - 20 hours 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xmlns="" id="{DDA0D842-EE3E-44C5-B8B1-8A87DA31677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133600" y="2133600"/>
            <a:ext cx="3810000" cy="4114800"/>
          </a:xfrm>
        </p:spPr>
        <p:txBody>
          <a:bodyPr/>
          <a:lstStyle/>
          <a:p>
            <a:r>
              <a:rPr lang="en-AU" altLang="en-US" dirty="0" err="1">
                <a:latin typeface="Times New Roman" pitchFamily="18" charset="0"/>
                <a:cs typeface="Times New Roman" pitchFamily="18" charset="0"/>
              </a:rPr>
              <a:t>Alprazolam</a:t>
            </a:r>
            <a:endParaRPr lang="en-AU" alt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altLang="en-US" dirty="0" err="1">
                <a:latin typeface="Times New Roman" pitchFamily="18" charset="0"/>
                <a:cs typeface="Times New Roman" pitchFamily="18" charset="0"/>
              </a:rPr>
              <a:t>Bromazepam</a:t>
            </a:r>
            <a:endParaRPr lang="en-AU" alt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altLang="en-US" dirty="0" err="1">
                <a:latin typeface="Times New Roman" pitchFamily="18" charset="0"/>
                <a:cs typeface="Times New Roman" pitchFamily="18" charset="0"/>
              </a:rPr>
              <a:t>Clobazam</a:t>
            </a:r>
            <a:endParaRPr lang="en-AU" alt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altLang="en-US" dirty="0" err="1">
                <a:latin typeface="Times New Roman" pitchFamily="18" charset="0"/>
                <a:cs typeface="Times New Roman" pitchFamily="18" charset="0"/>
              </a:rPr>
              <a:t>Clonazepam</a:t>
            </a:r>
            <a:endParaRPr lang="en-AU" alt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altLang="en-US" dirty="0" err="1">
                <a:latin typeface="Times New Roman" pitchFamily="18" charset="0"/>
                <a:cs typeface="Times New Roman" pitchFamily="18" charset="0"/>
              </a:rPr>
              <a:t>Flunitrazepam</a:t>
            </a:r>
            <a:endParaRPr lang="en-AU" alt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altLang="en-US" dirty="0" err="1">
                <a:latin typeface="Times New Roman" pitchFamily="18" charset="0"/>
                <a:cs typeface="Times New Roman" pitchFamily="18" charset="0"/>
              </a:rPr>
              <a:t>Lorazepam</a:t>
            </a:r>
            <a:endParaRPr lang="en-AU" alt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altLang="en-US" dirty="0" err="1">
                <a:latin typeface="Times New Roman" pitchFamily="18" charset="0"/>
                <a:cs typeface="Times New Roman" pitchFamily="18" charset="0"/>
              </a:rPr>
              <a:t>Nitrazepam</a:t>
            </a:r>
            <a:endParaRPr lang="en-AU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8" name="Picture 5">
            <a:extLst>
              <a:ext uri="{FF2B5EF4-FFF2-40B4-BE49-F238E27FC236}">
                <a16:creationId xmlns:a16="http://schemas.microsoft.com/office/drawing/2014/main" xmlns="" id="{295EEA12-CF96-470F-B9D1-A6412312CEF2}"/>
              </a:ext>
            </a:extLst>
          </p:cNvPr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6096000" y="1676400"/>
            <a:ext cx="3810000" cy="44196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6255"/>
            <a:ext cx="12192000" cy="1586345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Times New Roman" pitchFamily="18" charset="0"/>
                <a:cs typeface="Times New Roman" pitchFamily="18" charset="0"/>
              </a:rPr>
              <a:t>Tolerance</a:t>
            </a:r>
            <a:endParaRPr lang="en-US" sz="7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87103" y="1555845"/>
            <a:ext cx="10031105" cy="4444621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A gradual escalation of dose is needed to produce the required effect</a:t>
            </a:r>
          </a:p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It occurs in hypnotic effects after 1-2 days of use</a:t>
            </a:r>
          </a:p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Also seen in muscle relaxants and anticonvulsants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>
            <a:extLst>
              <a:ext uri="{FF2B5EF4-FFF2-40B4-BE49-F238E27FC236}">
                <a16:creationId xmlns:a16="http://schemas.microsoft.com/office/drawing/2014/main" xmlns="" id="{5A991888-6B6F-4AE3-93B4-34BE32F25C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2891" y="228600"/>
            <a:ext cx="10050018" cy="1143000"/>
          </a:xfrm>
        </p:spPr>
        <p:txBody>
          <a:bodyPr/>
          <a:lstStyle/>
          <a:p>
            <a:r>
              <a:rPr lang="en-US" altLang="en-US" sz="4000" dirty="0">
                <a:latin typeface="Times New Roman" pitchFamily="18" charset="0"/>
                <a:cs typeface="Times New Roman" pitchFamily="18" charset="0"/>
              </a:rPr>
              <a:t>Dependency cycle of benzodiazepines</a:t>
            </a:r>
          </a:p>
        </p:txBody>
      </p:sp>
      <p:sp>
        <p:nvSpPr>
          <p:cNvPr id="20483" name="Text Box 1041">
            <a:extLst>
              <a:ext uri="{FF2B5EF4-FFF2-40B4-BE49-F238E27FC236}">
                <a16:creationId xmlns:a16="http://schemas.microsoft.com/office/drawing/2014/main" xmlns="" id="{B5FF7A0F-5CBD-459F-A8FF-0077C445D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25" y="6092826"/>
            <a:ext cx="2160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Green, 1996, p. 88</a:t>
            </a:r>
          </a:p>
        </p:txBody>
      </p:sp>
      <p:grpSp>
        <p:nvGrpSpPr>
          <p:cNvPr id="20484" name="Group 1042">
            <a:extLst>
              <a:ext uri="{FF2B5EF4-FFF2-40B4-BE49-F238E27FC236}">
                <a16:creationId xmlns:a16="http://schemas.microsoft.com/office/drawing/2014/main" xmlns="" id="{19DB7C3F-4772-4781-A111-9966734D46F9}"/>
              </a:ext>
            </a:extLst>
          </p:cNvPr>
          <p:cNvGrpSpPr>
            <a:grpSpLocks/>
          </p:cNvGrpSpPr>
          <p:nvPr/>
        </p:nvGrpSpPr>
        <p:grpSpPr bwMode="auto">
          <a:xfrm>
            <a:off x="3503613" y="1916114"/>
            <a:ext cx="5486400" cy="3152775"/>
            <a:chOff x="249" y="890"/>
            <a:chExt cx="5080" cy="2919"/>
          </a:xfrm>
        </p:grpSpPr>
        <p:sp>
          <p:nvSpPr>
            <p:cNvPr id="20486" name="Text Box 1043">
              <a:extLst>
                <a:ext uri="{FF2B5EF4-FFF2-40B4-BE49-F238E27FC236}">
                  <a16:creationId xmlns:a16="http://schemas.microsoft.com/office/drawing/2014/main" xmlns="" id="{96C70399-95EC-4A04-8BB9-A37B619F90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1" y="890"/>
              <a:ext cx="2042" cy="6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62179" tIns="31090" rIns="62179" bIns="3109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Use of benzodiazepine</a:t>
              </a:r>
              <a:endParaRPr lang="en-US" altLang="en-US"/>
            </a:p>
          </p:txBody>
        </p:sp>
        <p:sp>
          <p:nvSpPr>
            <p:cNvPr id="20487" name="Text Box 1044">
              <a:extLst>
                <a:ext uri="{FF2B5EF4-FFF2-40B4-BE49-F238E27FC236}">
                  <a16:creationId xmlns:a16="http://schemas.microsoft.com/office/drawing/2014/main" xmlns="" id="{3309BA2B-12A5-4C0E-AFC9-27ECE00509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9" y="2115"/>
              <a:ext cx="1270" cy="6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62179" tIns="31090" rIns="62179" bIns="3109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Reduced anxiety</a:t>
              </a:r>
              <a:endParaRPr lang="en-US" altLang="en-US"/>
            </a:p>
          </p:txBody>
        </p:sp>
        <p:sp>
          <p:nvSpPr>
            <p:cNvPr id="20488" name="Text Box 1045">
              <a:extLst>
                <a:ext uri="{FF2B5EF4-FFF2-40B4-BE49-F238E27FC236}">
                  <a16:creationId xmlns:a16="http://schemas.microsoft.com/office/drawing/2014/main" xmlns="" id="{53913105-60E6-46ED-9D0F-6D5AA299DB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9" y="3113"/>
              <a:ext cx="1451" cy="6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62179" tIns="31090" rIns="62179" bIns="3109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Effect wears off</a:t>
              </a:r>
              <a:endParaRPr lang="en-US" altLang="en-US"/>
            </a:p>
          </p:txBody>
        </p:sp>
        <p:sp>
          <p:nvSpPr>
            <p:cNvPr id="20489" name="Text Box 1046">
              <a:extLst>
                <a:ext uri="{FF2B5EF4-FFF2-40B4-BE49-F238E27FC236}">
                  <a16:creationId xmlns:a16="http://schemas.microsoft.com/office/drawing/2014/main" xmlns="" id="{A72EE6F8-3348-45DB-ABE2-6822BE1352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1979"/>
              <a:ext cx="1179" cy="1003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62179" tIns="31090" rIns="62179" bIns="3109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2200" dirty="0">
                  <a:solidFill>
                    <a:srgbClr val="000000"/>
                  </a:solidFill>
                  <a:latin typeface="Arial" panose="020B0604020202020204" pitchFamily="34" charset="0"/>
                </a:rPr>
                <a:t>Even more anxious </a:t>
              </a:r>
              <a:endParaRPr lang="en-US" altLang="en-US" dirty="0"/>
            </a:p>
          </p:txBody>
        </p:sp>
        <p:sp>
          <p:nvSpPr>
            <p:cNvPr id="20490" name="Line 1047">
              <a:extLst>
                <a:ext uri="{FF2B5EF4-FFF2-40B4-BE49-F238E27FC236}">
                  <a16:creationId xmlns:a16="http://schemas.microsoft.com/office/drawing/2014/main" xmlns="" id="{2DDAAE55-B508-4F4A-A168-AC9AD2B189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" y="1298"/>
              <a:ext cx="0" cy="77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1" name="Line 1048">
              <a:extLst>
                <a:ext uri="{FF2B5EF4-FFF2-40B4-BE49-F238E27FC236}">
                  <a16:creationId xmlns:a16="http://schemas.microsoft.com/office/drawing/2014/main" xmlns="" id="{F4CA68F6-7F46-45AD-9CEC-AF8A2797EF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" y="2840"/>
              <a:ext cx="0" cy="63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2" name="Line 1049">
              <a:extLst>
                <a:ext uri="{FF2B5EF4-FFF2-40B4-BE49-F238E27FC236}">
                  <a16:creationId xmlns:a16="http://schemas.microsoft.com/office/drawing/2014/main" xmlns="" id="{34E5CEE0-186B-4266-8887-E80412DFAC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6" y="3475"/>
              <a:ext cx="9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3" name="Line 1050">
              <a:extLst>
                <a:ext uri="{FF2B5EF4-FFF2-40B4-BE49-F238E27FC236}">
                  <a16:creationId xmlns:a16="http://schemas.microsoft.com/office/drawing/2014/main" xmlns="" id="{4638AFA4-0413-4578-93E1-FF3DAD6D0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9" y="3521"/>
              <a:ext cx="127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4" name="Line 1051">
              <a:extLst>
                <a:ext uri="{FF2B5EF4-FFF2-40B4-BE49-F238E27FC236}">
                  <a16:creationId xmlns:a16="http://schemas.microsoft.com/office/drawing/2014/main" xmlns="" id="{BC0AC6DE-3288-48C7-B87D-C6A628F64B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2976"/>
              <a:ext cx="0" cy="54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5" name="Line 1052">
              <a:extLst>
                <a:ext uri="{FF2B5EF4-FFF2-40B4-BE49-F238E27FC236}">
                  <a16:creationId xmlns:a16="http://schemas.microsoft.com/office/drawing/2014/main" xmlns="" id="{99F64EFF-7B12-4B60-996E-E841873883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1298"/>
              <a:ext cx="0" cy="68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6" name="Line 1053">
              <a:extLst>
                <a:ext uri="{FF2B5EF4-FFF2-40B4-BE49-F238E27FC236}">
                  <a16:creationId xmlns:a16="http://schemas.microsoft.com/office/drawing/2014/main" xmlns="" id="{C71FF602-72CE-4A67-A58E-5618A417FB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33" y="1298"/>
              <a:ext cx="72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485" name="Line 1054">
            <a:extLst>
              <a:ext uri="{FF2B5EF4-FFF2-40B4-BE49-F238E27FC236}">
                <a16:creationId xmlns:a16="http://schemas.microsoft.com/office/drawing/2014/main" xmlns="" id="{19ED35D7-EE50-4308-AA4A-B3BB8EA4C28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1313" y="2349500"/>
            <a:ext cx="10287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xmlns="" id="{7DD7DFA8-5344-4072-961B-4B1C58BC6C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"/>
            <a:ext cx="10515600" cy="1460309"/>
          </a:xfrm>
        </p:spPr>
        <p:txBody>
          <a:bodyPr>
            <a:normAutofit fontScale="90000"/>
          </a:bodyPr>
          <a:lstStyle/>
          <a:p>
            <a:r>
              <a:rPr lang="en-US" altLang="en-US" sz="6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en-US" sz="6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6000" dirty="0" smtClean="0">
                <a:latin typeface="Times New Roman" pitchFamily="18" charset="0"/>
                <a:cs typeface="Times New Roman" pitchFamily="18" charset="0"/>
              </a:rPr>
              <a:t>Dependence </a:t>
            </a:r>
            <a:r>
              <a:rPr lang="en-US" altLang="en-US" sz="60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Psychological and Physical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xmlns="" id="{8C53EB78-F6CE-4C2F-AEEF-A4E7C87CF8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501254"/>
            <a:ext cx="12010030" cy="535674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800" b="1" dirty="0" smtClean="0">
                <a:latin typeface="Times New Roman" pitchFamily="18" charset="0"/>
                <a:cs typeface="Times New Roman" pitchFamily="18" charset="0"/>
              </a:rPr>
              <a:t>Psychological </a:t>
            </a:r>
            <a:r>
              <a:rPr lang="en-US" altLang="en-US" sz="4800" b="1" dirty="0" smtClean="0">
                <a:latin typeface="Times New Roman" pitchFamily="18" charset="0"/>
                <a:cs typeface="Times New Roman" pitchFamily="18" charset="0"/>
              </a:rPr>
              <a:t>Dependence</a:t>
            </a: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 –</a:t>
            </a:r>
          </a:p>
          <a:p>
            <a:pPr>
              <a:buNone/>
            </a:pP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Drug craving that can lead to drug seeking behavior</a:t>
            </a:r>
          </a:p>
          <a:p>
            <a:pPr>
              <a:buNone/>
            </a:pP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800" b="1" dirty="0" smtClean="0">
                <a:latin typeface="Times New Roman" pitchFamily="18" charset="0"/>
                <a:cs typeface="Times New Roman" pitchFamily="18" charset="0"/>
              </a:rPr>
              <a:t>Physical </a:t>
            </a:r>
            <a:r>
              <a:rPr lang="en-US" altLang="en-US" sz="4800" b="1" dirty="0" smtClean="0">
                <a:latin typeface="Times New Roman" pitchFamily="18" charset="0"/>
                <a:cs typeface="Times New Roman" pitchFamily="18" charset="0"/>
              </a:rPr>
              <a:t>Dependence</a:t>
            </a:r>
            <a:r>
              <a:rPr lang="en-US" altLang="en-US" sz="4800" dirty="0" smtClean="0">
                <a:latin typeface="Times New Roman" pitchFamily="18" charset="0"/>
                <a:cs typeface="Times New Roman" pitchFamily="18" charset="0"/>
              </a:rPr>
              <a:t> –</a:t>
            </a:r>
          </a:p>
          <a:p>
            <a:pPr>
              <a:buNone/>
            </a:pP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When drug is stopped and withdrawal symptoms set in</a:t>
            </a:r>
            <a:endParaRPr lang="en-AU" altLang="en-US" sz="4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AU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Secondary manifestations</a:t>
            </a:r>
            <a:endParaRPr lang="en-US" sz="5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012" y="1364776"/>
            <a:ext cx="11959988" cy="5493224"/>
          </a:xfrm>
        </p:spPr>
        <p:txBody>
          <a:bodyPr/>
          <a:lstStyle/>
          <a:p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mask-like face, </a:t>
            </a:r>
          </a:p>
          <a:p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difficulty in speech,</a:t>
            </a:r>
          </a:p>
          <a:p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 slowing of mental process and</a:t>
            </a:r>
          </a:p>
          <a:p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 dementia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94509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Withdrawal Symptoms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12192000" cy="5472545"/>
          </a:xfrm>
        </p:spPr>
        <p:txBody>
          <a:bodyPr>
            <a:normAutofit lnSpcReduction="10000"/>
          </a:bodyPr>
          <a:lstStyle/>
          <a:p>
            <a:r>
              <a:rPr lang="en-AU" altLang="en-US" sz="3600" dirty="0" smtClean="0">
                <a:latin typeface="Times New Roman" pitchFamily="18" charset="0"/>
                <a:cs typeface="Times New Roman" pitchFamily="18" charset="0"/>
              </a:rPr>
              <a:t>Abrupt cessation: &gt; seizures</a:t>
            </a:r>
            <a:endParaRPr lang="en-US" alt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3600" dirty="0" smtClean="0">
                <a:latin typeface="Times New Roman" pitchFamily="18" charset="0"/>
                <a:cs typeface="Times New Roman" pitchFamily="18" charset="0"/>
              </a:rPr>
              <a:t>Occurs between doses during continuous use (inter-dose withdrawal).  Patients may think these symptoms are due to the original problem.</a:t>
            </a:r>
          </a:p>
          <a:p>
            <a:r>
              <a:rPr lang="en-US" altLang="en-US" sz="3600" dirty="0" smtClean="0">
                <a:latin typeface="Times New Roman" pitchFamily="18" charset="0"/>
                <a:cs typeface="Times New Roman" pitchFamily="18" charset="0"/>
              </a:rPr>
              <a:t>experienced by 45% of patients discontinuing low dose benzodiazepines &amp; 100% patients on high doses.</a:t>
            </a:r>
          </a:p>
          <a:p>
            <a:r>
              <a:rPr lang="en-US" altLang="en-US" sz="3600" dirty="0" smtClean="0">
                <a:latin typeface="Times New Roman" pitchFamily="18" charset="0"/>
                <a:cs typeface="Times New Roman" pitchFamily="18" charset="0"/>
              </a:rPr>
              <a:t>Short half life benzodiazepines are associated with more acute &amp; intense withdrawal symptoms. </a:t>
            </a:r>
          </a:p>
          <a:p>
            <a:r>
              <a:rPr lang="en-US" altLang="en-US" sz="3600" dirty="0" smtClean="0">
                <a:latin typeface="Times New Roman" pitchFamily="18" charset="0"/>
                <a:cs typeface="Times New Roman" pitchFamily="18" charset="0"/>
              </a:rPr>
              <a:t>Long half life benzodiazepines - milder, more delayed withdrawal</a:t>
            </a:r>
            <a:endParaRPr lang="en-US" altLang="en-US" sz="36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en-US" sz="12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65125"/>
            <a:ext cx="11901055" cy="964911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Withdrawal Symptoms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660" y="1052946"/>
            <a:ext cx="11778018" cy="5593514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Mimics symptoms of anxiety disorders</a:t>
            </a:r>
          </a:p>
          <a:p>
            <a:r>
              <a:rPr lang="en-US" altLang="en-US" sz="4800" dirty="0" smtClean="0">
                <a:latin typeface="Times New Roman" pitchFamily="18" charset="0"/>
                <a:cs typeface="Times New Roman" pitchFamily="18" charset="0"/>
              </a:rPr>
              <a:t>Increased </a:t>
            </a: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Anxiety</a:t>
            </a:r>
          </a:p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Insomnia (</a:t>
            </a:r>
            <a:r>
              <a:rPr lang="en-US" altLang="en-US" sz="4800" dirty="0" smtClean="0">
                <a:latin typeface="Times New Roman" pitchFamily="18" charset="0"/>
                <a:cs typeface="Times New Roman" pitchFamily="18" charset="0"/>
              </a:rPr>
              <a:t>sleep disorder)</a:t>
            </a: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, anorexia</a:t>
            </a:r>
          </a:p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Muscle Twitching Tremor, Perspiration</a:t>
            </a:r>
          </a:p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Unsteadiness, </a:t>
            </a:r>
            <a:r>
              <a:rPr lang="en-US" altLang="en-US" sz="4800" dirty="0" smtClean="0">
                <a:latin typeface="Times New Roman" pitchFamily="18" charset="0"/>
                <a:cs typeface="Times New Roman" pitchFamily="18" charset="0"/>
              </a:rPr>
              <a:t> Nervousness &amp; nausea</a:t>
            </a:r>
            <a:endParaRPr lang="en-US" sz="4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Hypersensitivity to light and noise</a:t>
            </a:r>
          </a:p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Convulsion </a:t>
            </a: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, Delirium Tremens, </a:t>
            </a:r>
            <a:r>
              <a:rPr lang="en-US" altLang="en-US" sz="4800" dirty="0" smtClean="0">
                <a:latin typeface="Times New Roman" pitchFamily="18" charset="0"/>
                <a:cs typeface="Times New Roman" pitchFamily="18" charset="0"/>
              </a:rPr>
              <a:t>Aching </a:t>
            </a:r>
            <a:r>
              <a:rPr lang="en-US" altLang="en-US" sz="4800" dirty="0" smtClean="0">
                <a:latin typeface="Times New Roman" pitchFamily="18" charset="0"/>
                <a:cs typeface="Times New Roman" pitchFamily="18" charset="0"/>
              </a:rPr>
              <a:t>limbs</a:t>
            </a:r>
            <a:endParaRPr lang="en-US" sz="4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0424A-54E8-46AD-8A07-5718DD5AF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166190"/>
          </a:xfrm>
        </p:spPr>
        <p:txBody>
          <a:bodyPr/>
          <a:lstStyle/>
          <a:p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Withdraw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from Benzodiazepines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56DCFE-AED2-4FD5-B5D8-E86D20533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781878"/>
            <a:ext cx="12099236" cy="597673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latin typeface="Times New Roman" pitchFamily="18" charset="0"/>
                <a:cs typeface="Times New Roman" pitchFamily="18" charset="0"/>
              </a:rPr>
              <a:t>Benzodiazepines should not be ceased abruptly.</a:t>
            </a:r>
          </a:p>
          <a:p>
            <a:r>
              <a:rPr lang="en-US" altLang="en-US" sz="4400" dirty="0">
                <a:latin typeface="Times New Roman" pitchFamily="18" charset="0"/>
                <a:cs typeface="Times New Roman" pitchFamily="18" charset="0"/>
              </a:rPr>
              <a:t>Dose reduced by 10-20% per week.</a:t>
            </a:r>
          </a:p>
          <a:p>
            <a:r>
              <a:rPr lang="en-US" altLang="en-US" sz="4400" dirty="0">
                <a:latin typeface="Times New Roman" pitchFamily="18" charset="0"/>
                <a:cs typeface="Times New Roman" pitchFamily="18" charset="0"/>
              </a:rPr>
              <a:t>Patient allowed to </a:t>
            </a:r>
            <a:r>
              <a:rPr lang="en-US" altLang="en-US" sz="4400" dirty="0" err="1">
                <a:latin typeface="Times New Roman" pitchFamily="18" charset="0"/>
                <a:cs typeface="Times New Roman" pitchFamily="18" charset="0"/>
              </a:rPr>
              <a:t>stabilise</a:t>
            </a:r>
            <a:r>
              <a:rPr lang="en-US" altLang="en-US" sz="4400" dirty="0">
                <a:latin typeface="Times New Roman" pitchFamily="18" charset="0"/>
                <a:cs typeface="Times New Roman" pitchFamily="18" charset="0"/>
              </a:rPr>
              <a:t> between each reduction.</a:t>
            </a:r>
          </a:p>
          <a:p>
            <a:r>
              <a:rPr lang="en-US" altLang="en-US" sz="4400" dirty="0">
                <a:latin typeface="Times New Roman" pitchFamily="18" charset="0"/>
                <a:cs typeface="Times New Roman" pitchFamily="18" charset="0"/>
              </a:rPr>
              <a:t>Admission for high dose users, history of seizures or psychosis, or for more rapid withdrawal. </a:t>
            </a:r>
          </a:p>
          <a:p>
            <a:r>
              <a:rPr lang="en-US" altLang="en-US" sz="4400" dirty="0">
                <a:latin typeface="Times New Roman" pitchFamily="18" charset="0"/>
                <a:cs typeface="Times New Roman" pitchFamily="18" charset="0"/>
              </a:rPr>
              <a:t>Implement relaxation/cognitive techniques.</a:t>
            </a:r>
          </a:p>
          <a:p>
            <a:r>
              <a:rPr lang="en-US" altLang="en-US" sz="4400" dirty="0">
                <a:latin typeface="Times New Roman" pitchFamily="18" charset="0"/>
                <a:cs typeface="Times New Roman" pitchFamily="18" charset="0"/>
              </a:rPr>
              <a:t>If necessary referral: </a:t>
            </a:r>
            <a:r>
              <a:rPr lang="en-US" altLang="en-US" sz="4400" dirty="0" smtClean="0">
                <a:latin typeface="Times New Roman" pitchFamily="18" charset="0"/>
                <a:cs typeface="Times New Roman" pitchFamily="18" charset="0"/>
              </a:rPr>
              <a:t> Drug </a:t>
            </a:r>
            <a:r>
              <a:rPr lang="en-US" altLang="en-US" sz="4400" dirty="0">
                <a:latin typeface="Times New Roman" pitchFamily="18" charset="0"/>
                <a:cs typeface="Times New Roman" pitchFamily="18" charset="0"/>
              </a:rPr>
              <a:t>&amp; Alcohol </a:t>
            </a:r>
            <a:r>
              <a:rPr lang="en-US" altLang="en-US" sz="4400" dirty="0" smtClean="0">
                <a:latin typeface="Times New Roman" pitchFamily="18" charset="0"/>
                <a:cs typeface="Times New Roman" pitchFamily="18" charset="0"/>
              </a:rPr>
              <a:t>Services; Self </a:t>
            </a:r>
            <a:r>
              <a:rPr lang="en-US" altLang="en-US" sz="4400" dirty="0">
                <a:latin typeface="Times New Roman" pitchFamily="18" charset="0"/>
                <a:cs typeface="Times New Roman" pitchFamily="18" charset="0"/>
              </a:rPr>
              <a:t>Help </a:t>
            </a:r>
            <a:r>
              <a:rPr lang="en-US" altLang="en-US" sz="4400" dirty="0" smtClean="0">
                <a:latin typeface="Times New Roman" pitchFamily="18" charset="0"/>
                <a:cs typeface="Times New Roman" pitchFamily="18" charset="0"/>
              </a:rPr>
              <a:t>group</a:t>
            </a:r>
            <a:r>
              <a:rPr lang="en-US" altLang="en-US" sz="4400" dirty="0" smtClean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en-US" altLang="en-US" sz="4400" dirty="0" smtClean="0">
                <a:latin typeface="Times New Roman" pitchFamily="18" charset="0"/>
                <a:cs typeface="Times New Roman" pitchFamily="18" charset="0"/>
              </a:rPr>
              <a:t>Psychologist</a:t>
            </a:r>
            <a:endParaRPr lang="en-US" altLang="en-US" sz="4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115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6000" dirty="0" smtClean="0">
                <a:latin typeface="Times New Roman" pitchFamily="18" charset="0"/>
                <a:cs typeface="Times New Roman" pitchFamily="18" charset="0"/>
              </a:rPr>
              <a:t>Contra-indications</a:t>
            </a:r>
            <a:endParaRPr lang="en-US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altLang="en-US" sz="6000" dirty="0" smtClean="0">
                <a:latin typeface="Times New Roman" pitchFamily="18" charset="0"/>
                <a:cs typeface="Times New Roman" pitchFamily="18" charset="0"/>
              </a:rPr>
              <a:t>Myasthenia gravis.</a:t>
            </a:r>
          </a:p>
          <a:p>
            <a:r>
              <a:rPr lang="en-AU" altLang="en-US" sz="6000" dirty="0" smtClean="0">
                <a:latin typeface="Times New Roman" pitchFamily="18" charset="0"/>
                <a:cs typeface="Times New Roman" pitchFamily="18" charset="0"/>
              </a:rPr>
              <a:t>Severe respiratory impairment </a:t>
            </a:r>
            <a:r>
              <a:rPr lang="en-AU" altLang="en-US" sz="6000" dirty="0" err="1" smtClean="0">
                <a:latin typeface="Times New Roman" pitchFamily="18" charset="0"/>
                <a:cs typeface="Times New Roman" pitchFamily="18" charset="0"/>
              </a:rPr>
              <a:t>e.g</a:t>
            </a:r>
            <a:r>
              <a:rPr lang="en-AU" altLang="en-US" sz="6000" dirty="0" smtClean="0">
                <a:latin typeface="Times New Roman" pitchFamily="18" charset="0"/>
                <a:cs typeface="Times New Roman" pitchFamily="18" charset="0"/>
              </a:rPr>
              <a:t> sleep apnoea, COAD.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xmlns="" id="{D3B4741A-F619-4375-8B80-C94D24759D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1673" y="609600"/>
            <a:ext cx="11055927" cy="1143000"/>
          </a:xfrm>
        </p:spPr>
        <p:txBody>
          <a:bodyPr>
            <a:normAutofit/>
          </a:bodyPr>
          <a:lstStyle/>
          <a:p>
            <a:r>
              <a:rPr lang="en-AU" altLang="en-US" sz="5400" dirty="0">
                <a:latin typeface="Times New Roman" pitchFamily="18" charset="0"/>
                <a:cs typeface="Times New Roman" pitchFamily="18" charset="0"/>
              </a:rPr>
              <a:t>Avoid (if possible)</a:t>
            </a:r>
          </a:p>
        </p:txBody>
      </p:sp>
      <p:sp>
        <p:nvSpPr>
          <p:cNvPr id="26627" name="Rectangle 6">
            <a:extLst>
              <a:ext uri="{FF2B5EF4-FFF2-40B4-BE49-F238E27FC236}">
                <a16:creationId xmlns:a16="http://schemas.microsoft.com/office/drawing/2014/main" xmlns="" id="{AAA56B1D-BC9F-4B44-83AC-0E3C0B312EB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AU" altLang="en-US" sz="5400" dirty="0">
                <a:latin typeface="Times New Roman" pitchFamily="18" charset="0"/>
                <a:cs typeface="Times New Roman" pitchFamily="18" charset="0"/>
              </a:rPr>
              <a:t>Pregnancy </a:t>
            </a:r>
          </a:p>
          <a:p>
            <a:r>
              <a:rPr lang="en-AU" altLang="en-US" sz="5400" dirty="0">
                <a:latin typeface="Times New Roman" pitchFamily="18" charset="0"/>
                <a:cs typeface="Times New Roman" pitchFamily="18" charset="0"/>
              </a:rPr>
              <a:t>Lactation</a:t>
            </a:r>
          </a:p>
        </p:txBody>
      </p:sp>
      <p:pic>
        <p:nvPicPr>
          <p:cNvPr id="26628" name="Picture 8" descr="avoid">
            <a:extLst>
              <a:ext uri="{FF2B5EF4-FFF2-40B4-BE49-F238E27FC236}">
                <a16:creationId xmlns:a16="http://schemas.microsoft.com/office/drawing/2014/main" xmlns="" id="{D44BA22F-9432-4310-9B3C-E568B4A1714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6773864" y="1981200"/>
            <a:ext cx="2605087" cy="41148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>
            <a:extLst>
              <a:ext uri="{FF2B5EF4-FFF2-40B4-BE49-F238E27FC236}">
                <a16:creationId xmlns:a16="http://schemas.microsoft.com/office/drawing/2014/main" xmlns="" id="{F6E93A90-8276-4CD8-B836-9FCF8EFEAD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774562"/>
          </a:xfrm>
        </p:spPr>
        <p:txBody>
          <a:bodyPr/>
          <a:lstStyle/>
          <a:p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Adverse Effects</a:t>
            </a:r>
          </a:p>
        </p:txBody>
      </p:sp>
      <p:sp>
        <p:nvSpPr>
          <p:cNvPr id="27651" name="Rectangle 5">
            <a:extLst>
              <a:ext uri="{FF2B5EF4-FFF2-40B4-BE49-F238E27FC236}">
                <a16:creationId xmlns:a16="http://schemas.microsoft.com/office/drawing/2014/main" xmlns="" id="{412522F6-3D12-4DC9-9B40-2CDF388D52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2523" y="1272209"/>
            <a:ext cx="11966712" cy="5486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AU" altLang="en-US" sz="4000" dirty="0">
                <a:latin typeface="Times New Roman" pitchFamily="18" charset="0"/>
                <a:cs typeface="Times New Roman" pitchFamily="18" charset="0"/>
              </a:rPr>
              <a:t>Physical dependence occurs in about 1 in 3 patients.</a:t>
            </a:r>
          </a:p>
          <a:p>
            <a:pPr>
              <a:lnSpc>
                <a:spcPct val="90000"/>
              </a:lnSpc>
            </a:pPr>
            <a:r>
              <a:rPr lang="en-AU" altLang="en-US" sz="4000" dirty="0">
                <a:latin typeface="Times New Roman" pitchFamily="18" charset="0"/>
                <a:cs typeface="Times New Roman" pitchFamily="18" charset="0"/>
              </a:rPr>
              <a:t>History substance abuse &gt; risk dependence</a:t>
            </a:r>
          </a:p>
          <a:p>
            <a:pPr>
              <a:lnSpc>
                <a:spcPct val="90000"/>
              </a:lnSpc>
            </a:pPr>
            <a:r>
              <a:rPr lang="en-AU" altLang="en-US" sz="4000" dirty="0">
                <a:latin typeface="Times New Roman" pitchFamily="18" charset="0"/>
                <a:cs typeface="Times New Roman" pitchFamily="18" charset="0"/>
              </a:rPr>
              <a:t>Increased accident risk.</a:t>
            </a:r>
          </a:p>
          <a:p>
            <a:pPr>
              <a:lnSpc>
                <a:spcPct val="90000"/>
              </a:lnSpc>
            </a:pPr>
            <a:r>
              <a:rPr lang="en-AU" altLang="en-US" sz="4000" dirty="0">
                <a:latin typeface="Times New Roman" pitchFamily="18" charset="0"/>
                <a:cs typeface="Times New Roman" pitchFamily="18" charset="0"/>
              </a:rPr>
              <a:t>Tolerance &amp; rebound insomnia.</a:t>
            </a:r>
          </a:p>
          <a:p>
            <a:pPr>
              <a:lnSpc>
                <a:spcPct val="90000"/>
              </a:lnSpc>
            </a:pPr>
            <a:r>
              <a:rPr lang="en-AU" altLang="en-US" sz="4000" dirty="0">
                <a:latin typeface="Times New Roman" pitchFamily="18" charset="0"/>
                <a:cs typeface="Times New Roman" pitchFamily="18" charset="0"/>
              </a:rPr>
              <a:t>Alcohol &amp; CNS depressants potentiate adverse effects.</a:t>
            </a:r>
          </a:p>
          <a:p>
            <a:r>
              <a:rPr lang="en-AU" altLang="en-US" sz="4000" dirty="0">
                <a:latin typeface="Times New Roman" pitchFamily="18" charset="0"/>
                <a:cs typeface="Times New Roman" pitchFamily="18" charset="0"/>
              </a:rPr>
              <a:t>60y+ &gt; vulnerability to confusion, memory impairment, over sedation (most common S/E) &amp; falls</a:t>
            </a:r>
            <a:r>
              <a:rPr lang="en-AU" altLang="en-US" sz="4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AU" altLang="en-US" sz="4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altLang="en-US" sz="4000" dirty="0">
                <a:latin typeface="Times New Roman" pitchFamily="18" charset="0"/>
                <a:cs typeface="Times New Roman" pitchFamily="18" charset="0"/>
              </a:rPr>
              <a:t>Adverse mood effects: depression, emotional anaesthesia, aggression, increased suicide risk in elderly.</a:t>
            </a:r>
            <a:endParaRPr lang="en-US" altLang="en-US" sz="4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en-AU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>
            <a:extLst>
              <a:ext uri="{FF2B5EF4-FFF2-40B4-BE49-F238E27FC236}">
                <a16:creationId xmlns:a16="http://schemas.microsoft.com/office/drawing/2014/main" xmlns="" id="{3DB7FB7E-34C2-477B-A6AD-0AEA8CB032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6000" dirty="0">
                <a:latin typeface="Times New Roman" pitchFamily="18" charset="0"/>
                <a:cs typeface="Times New Roman" pitchFamily="18" charset="0"/>
              </a:rPr>
              <a:t>Overdose Benzodiazepines</a:t>
            </a:r>
          </a:p>
        </p:txBody>
      </p:sp>
      <p:sp>
        <p:nvSpPr>
          <p:cNvPr id="33795" name="Rectangle 5">
            <a:extLst>
              <a:ext uri="{FF2B5EF4-FFF2-40B4-BE49-F238E27FC236}">
                <a16:creationId xmlns:a16="http://schemas.microsoft.com/office/drawing/2014/main" xmlns="" id="{2736E0B8-7688-4455-9024-F5C5ADB870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3964" y="1427018"/>
            <a:ext cx="11998036" cy="5430981"/>
          </a:xfrm>
        </p:spPr>
        <p:txBody>
          <a:bodyPr>
            <a:normAutofit/>
          </a:bodyPr>
          <a:lstStyle/>
          <a:p>
            <a:r>
              <a:rPr lang="en-US" altLang="en-US" sz="5400" dirty="0">
                <a:latin typeface="Times New Roman" pitchFamily="18" charset="0"/>
                <a:cs typeface="Times New Roman" pitchFamily="18" charset="0"/>
              </a:rPr>
              <a:t>Generally safe in overdose unless mixed with alcohol/CNS depressants.</a:t>
            </a:r>
          </a:p>
          <a:p>
            <a:r>
              <a:rPr lang="en-US" altLang="en-US" sz="5400" dirty="0">
                <a:latin typeface="Times New Roman" pitchFamily="18" charset="0"/>
                <a:cs typeface="Times New Roman" pitchFamily="18" charset="0"/>
              </a:rPr>
              <a:t>Symptoms overdose: hypotension, respiratory depression &amp; coma.  </a:t>
            </a:r>
          </a:p>
          <a:p>
            <a:r>
              <a:rPr lang="en-US" altLang="en-US" sz="5400" dirty="0">
                <a:latin typeface="Times New Roman" pitchFamily="18" charset="0"/>
                <a:cs typeface="Times New Roman" pitchFamily="18" charset="0"/>
              </a:rPr>
              <a:t>Treatment: Supportive</a:t>
            </a:r>
          </a:p>
          <a:p>
            <a:r>
              <a:rPr lang="en-US" altLang="en-US" sz="5400" dirty="0" err="1">
                <a:latin typeface="Times New Roman" pitchFamily="18" charset="0"/>
                <a:cs typeface="Times New Roman" pitchFamily="18" charset="0"/>
              </a:rPr>
              <a:t>Flumazenil</a:t>
            </a:r>
            <a:r>
              <a:rPr lang="en-US" altLang="en-US" sz="5400" dirty="0">
                <a:latin typeface="Times New Roman" pitchFamily="18" charset="0"/>
                <a:cs typeface="Times New Roman" pitchFamily="18" charset="0"/>
              </a:rPr>
              <a:t> rarely indicated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xmlns="" id="{B9720991-3F6A-45AD-8687-883C4409AD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en-US" sz="5400" dirty="0">
                <a:latin typeface="Times New Roman" pitchFamily="18" charset="0"/>
                <a:cs typeface="Times New Roman" pitchFamily="18" charset="0"/>
              </a:rPr>
              <a:t>IV </a:t>
            </a:r>
            <a:r>
              <a:rPr lang="en-AU" altLang="en-US" sz="5400" dirty="0" err="1">
                <a:latin typeface="Times New Roman" pitchFamily="18" charset="0"/>
                <a:cs typeface="Times New Roman" pitchFamily="18" charset="0"/>
              </a:rPr>
              <a:t>Flumazenil</a:t>
            </a:r>
            <a:endParaRPr lang="en-AU" altLang="en-US" sz="5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xmlns="" id="{B68E9CD4-C713-48EE-B68A-25A6664D74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2954" y="1446663"/>
            <a:ext cx="11641541" cy="511790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4000" dirty="0">
                <a:latin typeface="Times New Roman" pitchFamily="18" charset="0"/>
                <a:cs typeface="Times New Roman" pitchFamily="18" charset="0"/>
              </a:rPr>
              <a:t>Dangerous to use if mixed overdose (</a:t>
            </a:r>
            <a:r>
              <a:rPr lang="en-US" altLang="en-US" sz="4000" dirty="0" err="1">
                <a:latin typeface="Times New Roman" pitchFamily="18" charset="0"/>
                <a:cs typeface="Times New Roman" pitchFamily="18" charset="0"/>
              </a:rPr>
              <a:t>e.g</a:t>
            </a:r>
            <a:r>
              <a:rPr lang="en-US" altLang="en-US" sz="4000" dirty="0">
                <a:latin typeface="Times New Roman" pitchFamily="18" charset="0"/>
                <a:cs typeface="Times New Roman" pitchFamily="18" charset="0"/>
              </a:rPr>
              <a:t> benzodiazepine + </a:t>
            </a:r>
            <a:r>
              <a:rPr lang="en-US" altLang="en-US" sz="4000" dirty="0" err="1">
                <a:latin typeface="Times New Roman" pitchFamily="18" charset="0"/>
                <a:cs typeface="Times New Roman" pitchFamily="18" charset="0"/>
              </a:rPr>
              <a:t>tricyclics</a:t>
            </a:r>
            <a:r>
              <a:rPr lang="en-US" altLang="en-US" sz="4000" dirty="0">
                <a:latin typeface="Times New Roman" pitchFamily="18" charset="0"/>
                <a:cs typeface="Times New Roman" pitchFamily="18" charset="0"/>
              </a:rPr>
              <a:t>, amphetamines, other pro-</a:t>
            </a:r>
            <a:r>
              <a:rPr lang="en-US" altLang="en-US" sz="4000" dirty="0" err="1">
                <a:latin typeface="Times New Roman" pitchFamily="18" charset="0"/>
                <a:cs typeface="Times New Roman" pitchFamily="18" charset="0"/>
              </a:rPr>
              <a:t>convulsants</a:t>
            </a:r>
            <a:r>
              <a:rPr lang="en-US" altLang="en-US" sz="4000" dirty="0">
                <a:latin typeface="Times New Roman" pitchFamily="18" charset="0"/>
                <a:cs typeface="Times New Roman" pitchFamily="18" charset="0"/>
              </a:rPr>
              <a:t>) - Result in uncontrolled </a:t>
            </a:r>
            <a:r>
              <a:rPr lang="en-US" altLang="en-US" sz="4000" dirty="0" smtClean="0">
                <a:latin typeface="Times New Roman" pitchFamily="18" charset="0"/>
                <a:cs typeface="Times New Roman" pitchFamily="18" charset="0"/>
              </a:rPr>
              <a:t>seizure</a:t>
            </a:r>
            <a:endParaRPr lang="en-US" altLang="en-US" sz="4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AU" altLang="en-US" sz="4000" dirty="0" err="1">
                <a:latin typeface="Times New Roman" pitchFamily="18" charset="0"/>
                <a:cs typeface="Times New Roman" pitchFamily="18" charset="0"/>
              </a:rPr>
              <a:t>Flumazenil</a:t>
            </a:r>
            <a:r>
              <a:rPr lang="en-AU" altLang="en-US" sz="4000" dirty="0">
                <a:latin typeface="Times New Roman" pitchFamily="18" charset="0"/>
                <a:cs typeface="Times New Roman" pitchFamily="18" charset="0"/>
              </a:rPr>
              <a:t> has a shorter half life ( one hour) than all benzodiazepines Therefore, repeat doses of </a:t>
            </a:r>
            <a:r>
              <a:rPr lang="en-AU" altLang="en-US" sz="4000" dirty="0" err="1">
                <a:latin typeface="Times New Roman" pitchFamily="18" charset="0"/>
                <a:cs typeface="Times New Roman" pitchFamily="18" charset="0"/>
              </a:rPr>
              <a:t>flumazenil</a:t>
            </a:r>
            <a:r>
              <a:rPr lang="en-AU" altLang="en-US" sz="4000" dirty="0">
                <a:latin typeface="Times New Roman" pitchFamily="18" charset="0"/>
                <a:cs typeface="Times New Roman" pitchFamily="18" charset="0"/>
              </a:rPr>
              <a:t> may be required to prevent recurrent symptoms of </a:t>
            </a:r>
            <a:r>
              <a:rPr lang="en-AU" altLang="en-US" sz="4000" dirty="0" err="1">
                <a:latin typeface="Times New Roman" pitchFamily="18" charset="0"/>
                <a:cs typeface="Times New Roman" pitchFamily="18" charset="0"/>
              </a:rPr>
              <a:t>overdosage</a:t>
            </a:r>
            <a:r>
              <a:rPr lang="en-AU" altLang="en-US" sz="4000" dirty="0">
                <a:latin typeface="Times New Roman" pitchFamily="18" charset="0"/>
                <a:cs typeface="Times New Roman" pitchFamily="18" charset="0"/>
              </a:rPr>
              <a:t> once the initial dose of </a:t>
            </a:r>
            <a:r>
              <a:rPr lang="en-AU" altLang="en-US" sz="4000" dirty="0" err="1">
                <a:latin typeface="Times New Roman" pitchFamily="18" charset="0"/>
                <a:cs typeface="Times New Roman" pitchFamily="18" charset="0"/>
              </a:rPr>
              <a:t>flumazenil</a:t>
            </a:r>
            <a:r>
              <a:rPr lang="en-AU" altLang="en-US" sz="4000" dirty="0">
                <a:latin typeface="Times New Roman" pitchFamily="18" charset="0"/>
                <a:cs typeface="Times New Roman" pitchFamily="18" charset="0"/>
              </a:rPr>
              <a:t> wears off.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>
            <a:extLst>
              <a:ext uri="{FF2B5EF4-FFF2-40B4-BE49-F238E27FC236}">
                <a16:creationId xmlns:a16="http://schemas.microsoft.com/office/drawing/2014/main" xmlns="" id="{1DAE119B-0144-43E9-BF45-36EB61F9C8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316182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Non benzodiazepines Anxiolytic: </a:t>
            </a:r>
            <a:r>
              <a:rPr lang="en-US" altLang="en-US" dirty="0" err="1">
                <a:latin typeface="Times New Roman" pitchFamily="18" charset="0"/>
                <a:cs typeface="Times New Roman" pitchFamily="18" charset="0"/>
              </a:rPr>
              <a:t>Buspirone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altLang="en-US" dirty="0" err="1">
                <a:latin typeface="Times New Roman" pitchFamily="18" charset="0"/>
                <a:cs typeface="Times New Roman" pitchFamily="18" charset="0"/>
              </a:rPr>
              <a:t>Buspar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</a:t>
            </a:r>
          </a:p>
        </p:txBody>
      </p:sp>
      <p:sp>
        <p:nvSpPr>
          <p:cNvPr id="36867" name="Rectangle 5">
            <a:extLst>
              <a:ext uri="{FF2B5EF4-FFF2-40B4-BE49-F238E27FC236}">
                <a16:creationId xmlns:a16="http://schemas.microsoft.com/office/drawing/2014/main" xmlns="" id="{E6C01EEA-4356-4945-9E99-3DD817F30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928256"/>
            <a:ext cx="12192000" cy="592974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4800" dirty="0">
                <a:latin typeface="Times New Roman" pitchFamily="18" charset="0"/>
                <a:cs typeface="Times New Roman" pitchFamily="18" charset="0"/>
              </a:rPr>
              <a:t>Different action to </a:t>
            </a:r>
            <a:r>
              <a:rPr lang="en-US" altLang="en-US" sz="4800" dirty="0" err="1">
                <a:latin typeface="Times New Roman" pitchFamily="18" charset="0"/>
                <a:cs typeface="Times New Roman" pitchFamily="18" charset="0"/>
              </a:rPr>
              <a:t>bzd</a:t>
            </a:r>
            <a:r>
              <a:rPr lang="en-US" altLang="en-US" sz="48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en-US" sz="4800" dirty="0" smtClean="0">
                <a:latin typeface="Times New Roman" pitchFamily="18" charset="0"/>
                <a:cs typeface="Times New Roman" pitchFamily="18" charset="0"/>
              </a:rPr>
              <a:t>; Not </a:t>
            </a:r>
            <a:r>
              <a:rPr lang="en-US" altLang="en-US" sz="4800" dirty="0">
                <a:latin typeface="Times New Roman" pitchFamily="18" charset="0"/>
                <a:cs typeface="Times New Roman" pitchFamily="18" charset="0"/>
              </a:rPr>
              <a:t>a CNS depressant.</a:t>
            </a:r>
          </a:p>
          <a:p>
            <a:pPr>
              <a:lnSpc>
                <a:spcPct val="90000"/>
              </a:lnSpc>
            </a:pPr>
            <a:r>
              <a:rPr lang="en-US" altLang="en-US" sz="4800" dirty="0">
                <a:latin typeface="Times New Roman" pitchFamily="18" charset="0"/>
                <a:cs typeface="Times New Roman" pitchFamily="18" charset="0"/>
              </a:rPr>
              <a:t>Partial agonist (stimulant) of </a:t>
            </a:r>
            <a:r>
              <a:rPr lang="en-US" altLang="en-US" sz="4800" dirty="0" err="1">
                <a:latin typeface="Times New Roman" pitchFamily="18" charset="0"/>
                <a:cs typeface="Times New Roman" pitchFamily="18" charset="0"/>
              </a:rPr>
              <a:t>dopaminergic</a:t>
            </a:r>
            <a:r>
              <a:rPr lang="en-US" altLang="en-US" sz="4800" dirty="0">
                <a:latin typeface="Times New Roman" pitchFamily="18" charset="0"/>
                <a:cs typeface="Times New Roman" pitchFamily="18" charset="0"/>
              </a:rPr>
              <a:t> &amp; </a:t>
            </a:r>
            <a:r>
              <a:rPr lang="en-US" altLang="en-US" sz="4800" dirty="0" err="1">
                <a:latin typeface="Times New Roman" pitchFamily="18" charset="0"/>
                <a:cs typeface="Times New Roman" pitchFamily="18" charset="0"/>
              </a:rPr>
              <a:t>serotoninergic</a:t>
            </a:r>
            <a:r>
              <a:rPr lang="en-US" altLang="en-US" sz="4800" dirty="0">
                <a:latin typeface="Times New Roman" pitchFamily="18" charset="0"/>
                <a:cs typeface="Times New Roman" pitchFamily="18" charset="0"/>
              </a:rPr>
              <a:t> receptors.  </a:t>
            </a:r>
          </a:p>
          <a:p>
            <a:pPr>
              <a:lnSpc>
                <a:spcPct val="90000"/>
              </a:lnSpc>
            </a:pPr>
            <a:r>
              <a:rPr lang="en-US" altLang="en-US" sz="4800" dirty="0">
                <a:latin typeface="Times New Roman" pitchFamily="18" charset="0"/>
                <a:cs typeface="Times New Roman" pitchFamily="18" charset="0"/>
              </a:rPr>
              <a:t>No sedation, anti-</a:t>
            </a:r>
            <a:r>
              <a:rPr lang="en-US" altLang="en-US" sz="4800" dirty="0" err="1">
                <a:latin typeface="Times New Roman" pitchFamily="18" charset="0"/>
                <a:cs typeface="Times New Roman" pitchFamily="18" charset="0"/>
              </a:rPr>
              <a:t>convulsant</a:t>
            </a:r>
            <a:r>
              <a:rPr lang="en-US" altLang="en-US" sz="4800" dirty="0">
                <a:latin typeface="Times New Roman" pitchFamily="18" charset="0"/>
                <a:cs typeface="Times New Roman" pitchFamily="18" charset="0"/>
              </a:rPr>
              <a:t> or muscle relaxant properties - just </a:t>
            </a:r>
            <a:r>
              <a:rPr lang="en-US" altLang="en-US" sz="4800" dirty="0" err="1">
                <a:latin typeface="Times New Roman" pitchFamily="18" charset="0"/>
                <a:cs typeface="Times New Roman" pitchFamily="18" charset="0"/>
              </a:rPr>
              <a:t>anxiolytic</a:t>
            </a:r>
            <a:r>
              <a:rPr lang="en-US" altLang="en-US" sz="48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en-US" sz="4800" dirty="0">
                <a:latin typeface="Times New Roman" pitchFamily="18" charset="0"/>
                <a:cs typeface="Times New Roman" pitchFamily="18" charset="0"/>
              </a:rPr>
              <a:t>Delayed action (1-2 weeks)</a:t>
            </a:r>
          </a:p>
          <a:p>
            <a:pPr>
              <a:lnSpc>
                <a:spcPct val="90000"/>
              </a:lnSpc>
            </a:pPr>
            <a:r>
              <a:rPr lang="en-US" altLang="en-US" sz="4800" dirty="0">
                <a:latin typeface="Times New Roman" pitchFamily="18" charset="0"/>
                <a:cs typeface="Times New Roman" pitchFamily="18" charset="0"/>
              </a:rPr>
              <a:t>Effect reduced if benzodiazepine used in last 3/12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>
            <a:extLst>
              <a:ext uri="{FF2B5EF4-FFF2-40B4-BE49-F238E27FC236}">
                <a16:creationId xmlns:a16="http://schemas.microsoft.com/office/drawing/2014/main" xmlns="" id="{57C6BF6D-897B-4223-97B9-45B094DE5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3600" dirty="0">
                <a:latin typeface="Times New Roman" pitchFamily="18" charset="0"/>
                <a:cs typeface="Times New Roman" pitchFamily="18" charset="0"/>
              </a:rPr>
              <a:t>Comparison of benzodiazepine &amp; </a:t>
            </a:r>
            <a:r>
              <a:rPr lang="en-AU" altLang="en-US" sz="3600" dirty="0" err="1">
                <a:latin typeface="Times New Roman" pitchFamily="18" charset="0"/>
                <a:cs typeface="Times New Roman" pitchFamily="18" charset="0"/>
              </a:rPr>
              <a:t>buspirone</a:t>
            </a:r>
            <a:endParaRPr lang="en-AU" alt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893" name="Rectangle 3">
            <a:extLst>
              <a:ext uri="{FF2B5EF4-FFF2-40B4-BE49-F238E27FC236}">
                <a16:creationId xmlns:a16="http://schemas.microsoft.com/office/drawing/2014/main" xmlns="" id="{35E51BF6-3F93-4736-9DCB-C8E85139C25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56839" y="1315843"/>
            <a:ext cx="5464097" cy="521877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AU" altLang="en-US" b="1" u="sng" dirty="0">
                <a:latin typeface="Times New Roman" pitchFamily="18" charset="0"/>
                <a:cs typeface="Times New Roman" pitchFamily="18" charset="0"/>
              </a:rPr>
              <a:t>Benzodiazepine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Rapid onset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Can cause sedation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May impair performance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Additive effects with alcohol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May cause dependence &amp; withdrawal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Pharmacokinetic change with age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Associated with falls in elderly (</a:t>
            </a:r>
            <a:r>
              <a:rPr lang="en-AU" altLang="en-US" dirty="0" err="1">
                <a:latin typeface="Times New Roman" pitchFamily="18" charset="0"/>
                <a:cs typeface="Times New Roman" pitchFamily="18" charset="0"/>
              </a:rPr>
              <a:t>Keltner</a:t>
            </a: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 &amp; Folks, 2001)</a:t>
            </a:r>
          </a:p>
        </p:txBody>
      </p:sp>
      <p:sp>
        <p:nvSpPr>
          <p:cNvPr id="37894" name="Rectangle 4">
            <a:extLst>
              <a:ext uri="{FF2B5EF4-FFF2-40B4-BE49-F238E27FC236}">
                <a16:creationId xmlns:a16="http://schemas.microsoft.com/office/drawing/2014/main" xmlns="" id="{B9DA8169-3A67-4DA4-B78E-84458466DD5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110868" y="1248936"/>
            <a:ext cx="6081132" cy="56090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AU" altLang="en-US" b="1" u="sng" dirty="0" err="1">
                <a:latin typeface="Times New Roman" pitchFamily="18" charset="0"/>
                <a:cs typeface="Times New Roman" pitchFamily="18" charset="0"/>
              </a:rPr>
              <a:t>Buspirone</a:t>
            </a:r>
            <a:endParaRPr lang="en-AU" altLang="en-US" b="1" u="sng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Delayed onset </a:t>
            </a:r>
            <a:br>
              <a:rPr lang="en-AU" altLang="en-US" dirty="0">
                <a:latin typeface="Times New Roman" pitchFamily="18" charset="0"/>
                <a:cs typeface="Times New Roman" pitchFamily="18" charset="0"/>
              </a:rPr>
            </a:b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(cannot be used PRN)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Does not cause sedation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Does not impair performance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No additive effect with alcohol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Non addictive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No pharmacokinetic change with age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Does not cause falls in elderly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AU" altLang="en-US" dirty="0">
                <a:latin typeface="Times New Roman" pitchFamily="18" charset="0"/>
                <a:cs typeface="Times New Roman" pitchFamily="18" charset="0"/>
              </a:rPr>
              <a:t>Expensive (Not on PBS)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6EAD89-74E7-4830-B9BB-A7F6D905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Parkinsonism (PD) - signs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99FF7363-D6EE-4CC3-93DF-1DA1C6A3D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581" y="1825625"/>
            <a:ext cx="93353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2439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>
            <a:extLst>
              <a:ext uri="{FF2B5EF4-FFF2-40B4-BE49-F238E27FC236}">
                <a16:creationId xmlns:a16="http://schemas.microsoft.com/office/drawing/2014/main" xmlns="" id="{3DB7FB7E-34C2-477B-A6AD-0AEA8CB032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Z Compounds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795" name="Rectangle 5">
            <a:extLst>
              <a:ext uri="{FF2B5EF4-FFF2-40B4-BE49-F238E27FC236}">
                <a16:creationId xmlns:a16="http://schemas.microsoft.com/office/drawing/2014/main" xmlns="" id="{2736E0B8-7688-4455-9024-F5C5ADB870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1" y="1288472"/>
            <a:ext cx="11914909" cy="5569527"/>
          </a:xfrm>
        </p:spPr>
        <p:txBody>
          <a:bodyPr>
            <a:normAutofit/>
          </a:bodyPr>
          <a:lstStyle/>
          <a:p>
            <a:r>
              <a:rPr lang="en-US" altLang="en-US" sz="4800" dirty="0" smtClean="0">
                <a:latin typeface="Times New Roman" pitchFamily="18" charset="0"/>
                <a:cs typeface="Times New Roman" pitchFamily="18" charset="0"/>
              </a:rPr>
              <a:t>Examples-  </a:t>
            </a:r>
            <a:r>
              <a:rPr lang="en-US" altLang="en-US" sz="4800" dirty="0" err="1" smtClean="0">
                <a:latin typeface="Times New Roman" pitchFamily="18" charset="0"/>
                <a:cs typeface="Times New Roman" pitchFamily="18" charset="0"/>
              </a:rPr>
              <a:t>Zolpidem</a:t>
            </a:r>
            <a:r>
              <a:rPr lang="en-US" altLang="en-US" sz="4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sz="4800" dirty="0" err="1" smtClean="0">
                <a:latin typeface="Times New Roman" pitchFamily="18" charset="0"/>
                <a:cs typeface="Times New Roman" pitchFamily="18" charset="0"/>
              </a:rPr>
              <a:t>Zopiclone</a:t>
            </a:r>
            <a:endParaRPr lang="en-US" altLang="en-US" sz="4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4800" dirty="0" smtClean="0">
                <a:latin typeface="Times New Roman" pitchFamily="18" charset="0"/>
                <a:cs typeface="Times New Roman" pitchFamily="18" charset="0"/>
              </a:rPr>
              <a:t>Structurally unrelated to benzodiazepines</a:t>
            </a:r>
          </a:p>
          <a:p>
            <a:r>
              <a:rPr lang="en-US" altLang="en-US" sz="4800" dirty="0" smtClean="0">
                <a:latin typeface="Times New Roman" pitchFamily="18" charset="0"/>
                <a:cs typeface="Times New Roman" pitchFamily="18" charset="0"/>
              </a:rPr>
              <a:t>Acts as agonist of benzodiazepine site  of </a:t>
            </a:r>
            <a:r>
              <a:rPr lang="en-US" altLang="en-US" sz="4800" dirty="0" err="1" smtClean="0">
                <a:latin typeface="Times New Roman" pitchFamily="18" charset="0"/>
                <a:cs typeface="Times New Roman" pitchFamily="18" charset="0"/>
              </a:rPr>
              <a:t>GABAa</a:t>
            </a:r>
            <a:r>
              <a:rPr lang="en-US" altLang="en-US" sz="4800" dirty="0" smtClean="0">
                <a:latin typeface="Times New Roman" pitchFamily="18" charset="0"/>
                <a:cs typeface="Times New Roman" pitchFamily="18" charset="0"/>
              </a:rPr>
              <a:t> receptor</a:t>
            </a:r>
          </a:p>
          <a:p>
            <a:r>
              <a:rPr lang="en-US" altLang="en-US" sz="4800" dirty="0" smtClean="0">
                <a:latin typeface="Times New Roman" pitchFamily="18" charset="0"/>
                <a:cs typeface="Times New Roman" pitchFamily="18" charset="0"/>
              </a:rPr>
              <a:t>Little effect o the stages of sleep</a:t>
            </a:r>
          </a:p>
          <a:p>
            <a:r>
              <a:rPr lang="en-US" altLang="en-US" sz="4800" dirty="0" smtClean="0">
                <a:latin typeface="Times New Roman" pitchFamily="18" charset="0"/>
                <a:cs typeface="Times New Roman" pitchFamily="18" charset="0"/>
              </a:rPr>
              <a:t>Tolerance and physical dependence -rare</a:t>
            </a:r>
            <a:endParaRPr lang="en-US" altLang="en-US" sz="4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60059" y="573206"/>
            <a:ext cx="10481481" cy="6005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4723E7-7FA0-4552-B897-98A06C773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5554" cy="1325563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Main Pathological feature of Parkinson’s disease=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9B9E6E-3D67-4AEC-8416-EAFF2B58A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9" y="1449658"/>
            <a:ext cx="11859492" cy="5408341"/>
          </a:xfrm>
        </p:spPr>
        <p:txBody>
          <a:bodyPr>
            <a:normAutofit/>
          </a:bodyPr>
          <a:lstStyle/>
          <a:p>
            <a:pPr marL="0" indent="0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/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loss of the dopaminergic </a:t>
            </a:r>
            <a:r>
              <a:rPr lang="en-US" sz="4400" b="1" dirty="0" err="1">
                <a:latin typeface="Times New Roman" pitchFamily="18" charset="0"/>
                <a:cs typeface="Times New Roman" pitchFamily="18" charset="0"/>
              </a:rPr>
              <a:t>nigrostriatal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pathway.</a:t>
            </a:r>
          </a:p>
          <a:p>
            <a:pPr marL="0" indent="0"/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Dopaminergic neurons in the substantia </a:t>
            </a:r>
            <a:r>
              <a:rPr lang="en-US" sz="4400" b="1" dirty="0" err="1">
                <a:latin typeface="Times New Roman" pitchFamily="18" charset="0"/>
                <a:cs typeface="Times New Roman" pitchFamily="18" charset="0"/>
              </a:rPr>
              <a:t>nigra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 that normally inhibit the output of GABAergic cells in the striatum are lost 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80% of the Dopamine producing cells must be lost before symptoms begin to show 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352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955964" y="-106193"/>
            <a:ext cx="12940146" cy="6752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AF19126424984B835B0879F3D07501" ma:contentTypeVersion="0" ma:contentTypeDescription="Create a new document." ma:contentTypeScope="" ma:versionID="a4c47df9288a8fc2f45b560cc4554ab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2E7BD47-D0D0-4A6E-B618-3231BFDFA7AF}"/>
</file>

<file path=customXml/itemProps2.xml><?xml version="1.0" encoding="utf-8"?>
<ds:datastoreItem xmlns:ds="http://schemas.openxmlformats.org/officeDocument/2006/customXml" ds:itemID="{5FAE2804-6FBF-4C2E-A867-402FA653DBF6}"/>
</file>

<file path=customXml/itemProps3.xml><?xml version="1.0" encoding="utf-8"?>
<ds:datastoreItem xmlns:ds="http://schemas.openxmlformats.org/officeDocument/2006/customXml" ds:itemID="{C38E1BD3-CA32-4666-A195-C387631C8294}"/>
</file>

<file path=docProps/app.xml><?xml version="1.0" encoding="utf-8"?>
<Properties xmlns="http://schemas.openxmlformats.org/officeDocument/2006/extended-properties" xmlns:vt="http://schemas.openxmlformats.org/officeDocument/2006/docPropsVTypes">
  <TotalTime>8876</TotalTime>
  <Words>1896</Words>
  <Application>Microsoft Office PowerPoint</Application>
  <PresentationFormat>Custom</PresentationFormat>
  <Paragraphs>360</Paragraphs>
  <Slides>60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OLABISI ONABANJO  UNIVERSITY FACULTY OF PHARMACY SAGAMU CAMPUS</vt:lpstr>
      <vt:lpstr>Slide 2</vt:lpstr>
      <vt:lpstr>Slide 3</vt:lpstr>
      <vt:lpstr> Definition :  </vt:lpstr>
      <vt:lpstr>Secondary manifestations</vt:lpstr>
      <vt:lpstr> Parkinsonism (PD) - signs </vt:lpstr>
      <vt:lpstr>Slide 7</vt:lpstr>
      <vt:lpstr>Main Pathological feature of Parkinson’s disease=</vt:lpstr>
      <vt:lpstr>Slide 9</vt:lpstr>
      <vt:lpstr>Types (1)</vt:lpstr>
      <vt:lpstr>Types (2)</vt:lpstr>
      <vt:lpstr>Types(3)</vt:lpstr>
      <vt:lpstr>Slide 13</vt:lpstr>
      <vt:lpstr>Slide 14</vt:lpstr>
      <vt:lpstr>Classification of antiparkinsonian Drugs:</vt:lpstr>
      <vt:lpstr>Slide 16</vt:lpstr>
      <vt:lpstr>Slide 17</vt:lpstr>
      <vt:lpstr>Slide 18</vt:lpstr>
      <vt:lpstr>Patient Counseling 2</vt:lpstr>
      <vt:lpstr>Slide 20</vt:lpstr>
      <vt:lpstr>Carbidopa/Levodopa</vt:lpstr>
      <vt:lpstr>Slide 22</vt:lpstr>
      <vt:lpstr>Ropinirole and Pramiprexole (contd.</vt:lpstr>
      <vt:lpstr>Slide 24</vt:lpstr>
      <vt:lpstr>Slide 25</vt:lpstr>
      <vt:lpstr>Slide 26</vt:lpstr>
      <vt:lpstr>Slide 27</vt:lpstr>
      <vt:lpstr>Definitions</vt:lpstr>
      <vt:lpstr>Definitions</vt:lpstr>
      <vt:lpstr>Anxiety</vt:lpstr>
      <vt:lpstr>Anxiolytics /Hypnotives /Sedatives</vt:lpstr>
      <vt:lpstr>USES</vt:lpstr>
      <vt:lpstr>Anti-Anxiety &amp; Hypnotics</vt:lpstr>
      <vt:lpstr>Antidepressants for anxiety</vt:lpstr>
      <vt:lpstr>Benzodiazepines(1)</vt:lpstr>
      <vt:lpstr>Benzodiazepines: Action</vt:lpstr>
      <vt:lpstr>Pharmacological Actions</vt:lpstr>
      <vt:lpstr>Reduction of anxiety and aggression </vt:lpstr>
      <vt:lpstr> Induction of sleep </vt:lpstr>
      <vt:lpstr>Others</vt:lpstr>
      <vt:lpstr>Effect on Respiration </vt:lpstr>
      <vt:lpstr>Uses of Benzodiazepines</vt:lpstr>
      <vt:lpstr>Slide 43</vt:lpstr>
      <vt:lpstr>Dose Equivalents</vt:lpstr>
      <vt:lpstr>Short Acting: 3 - 8 hrs</vt:lpstr>
      <vt:lpstr>Intermediate Acting: 10 - 20 hours </vt:lpstr>
      <vt:lpstr>Tolerance</vt:lpstr>
      <vt:lpstr>Dependency cycle of benzodiazepines</vt:lpstr>
      <vt:lpstr> Dependence -Psychological and Physical </vt:lpstr>
      <vt:lpstr>Withdrawal Symptoms</vt:lpstr>
      <vt:lpstr>Withdrawal Symptoms</vt:lpstr>
      <vt:lpstr>To Withdraw from Benzodiazepines</vt:lpstr>
      <vt:lpstr>Contra-indications</vt:lpstr>
      <vt:lpstr>Avoid (if possible)</vt:lpstr>
      <vt:lpstr>Adverse Effects</vt:lpstr>
      <vt:lpstr>Overdose Benzodiazepines</vt:lpstr>
      <vt:lpstr>IV Flumazenil</vt:lpstr>
      <vt:lpstr>Non benzodiazepines Anxiolytic: Buspirone (Buspar) </vt:lpstr>
      <vt:lpstr>Comparison of benzodiazepine &amp; buspirone</vt:lpstr>
      <vt:lpstr>Z Compounds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  USER</dc:creator>
  <cp:lastModifiedBy>HP  USER</cp:lastModifiedBy>
  <cp:revision>94</cp:revision>
  <dcterms:created xsi:type="dcterms:W3CDTF">2020-04-14T13:19:10Z</dcterms:created>
  <dcterms:modified xsi:type="dcterms:W3CDTF">2021-01-21T13:10:58Z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0x01010092AF19126424984B835B0879F3D07501</vt:lpwstr>
  </property>
</Properties>
</file>